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18"/>
  </p:handoutMasterIdLst>
  <p:sldIdLst>
    <p:sldId id="267" r:id="rId3"/>
    <p:sldId id="307" r:id="rId5"/>
    <p:sldId id="308" r:id="rId6"/>
    <p:sldId id="296" r:id="rId7"/>
    <p:sldId id="274" r:id="rId8"/>
    <p:sldId id="276" r:id="rId9"/>
    <p:sldId id="278" r:id="rId10"/>
    <p:sldId id="260" r:id="rId11"/>
    <p:sldId id="285" r:id="rId12"/>
    <p:sldId id="282" r:id="rId13"/>
    <p:sldId id="290" r:id="rId14"/>
    <p:sldId id="293" r:id="rId15"/>
    <p:sldId id="262" r:id="rId16"/>
    <p:sldId id="281" r:id="rId17"/>
  </p:sldIdLst>
  <p:sldSz cx="7556500" cy="10691495"/>
  <p:notesSz cx="6858000" cy="9144000"/>
  <p:embeddedFontLst>
    <p:embeddedFont>
      <p:font typeface="Calibri" panose="020F0502020204030204"/>
      <p:regular r:id="rId22"/>
      <p:bold r:id="rId23"/>
      <p:italic r:id="rId24"/>
      <p:boldItalic r:id="rId25"/>
    </p:embeddedFont>
    <p:embeddedFont>
      <p:font typeface="微软雅黑" panose="020B0503020204020204" charset="-122"/>
      <p:regular r:id="rId26"/>
    </p:embeddedFont>
    <p:embeddedFont>
      <p:font typeface="Calibri" panose="020F0502020204030204" charset="0"/>
      <p:regular r:id="rId27"/>
      <p:bold r:id="rId28"/>
      <p:italic r:id="rId29"/>
      <p:boldItalic r:id="rId30"/>
    </p:embeddedFont>
    <p:embeddedFont>
      <p:font typeface="Aharoni" panose="02010803020104030203" pitchFamily="2" charset="-79"/>
      <p:bold r:id="rId31"/>
    </p:embeddedFont>
    <p:embeddedFont>
      <p:font typeface="阿里汉仪智能黑体" panose="00020600040101010101" pitchFamily="18" charset="-122"/>
      <p:regular r:id="rId32"/>
    </p:embeddedFont>
    <p:embeddedFont>
      <p:font typeface="等线" panose="02010600030101010101"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51" userDrawn="1">
          <p15:clr>
            <a:srgbClr val="A4A3A4"/>
          </p15:clr>
        </p15:guide>
        <p15:guide id="2" pos="233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C3C2611-4C71-4FC5-86AE-919BDF0F9419}" styleName="">
    <a:wholeTbl>
      <a:tcTxStyle>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EEE"/>
          </a:solidFill>
        </a:fill>
      </a:tcStyle>
    </a:wholeTbl>
    <a:band2H>
      <a:tcStyle>
        <a:tcBdr/>
        <a:fill>
          <a:solidFill>
            <a:srgbClr val="EAEFF7"/>
          </a:solidFill>
        </a:fill>
      </a:tcStyle>
    </a:band2H>
    <a:firstCol>
      <a:tcTxStyle b="on">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showGuides="1">
      <p:cViewPr varScale="1">
        <p:scale>
          <a:sx n="63" d="100"/>
          <a:sy n="63" d="100"/>
        </p:scale>
        <p:origin x="2688" y="200"/>
      </p:cViewPr>
      <p:guideLst>
        <p:guide orient="horz" pos="3351"/>
        <p:guide pos="233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86.xml"/><Relationship Id="rId33" Type="http://schemas.openxmlformats.org/officeDocument/2006/relationships/font" Target="fonts/font12.fntdata"/><Relationship Id="rId32" Type="http://schemas.openxmlformats.org/officeDocument/2006/relationships/font" Target="fonts/font11.fntdata"/><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38474" y="1143000"/>
            <a:ext cx="2181052"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cs typeface="+mn-cs"/>
      </a:defRPr>
    </a:lvl1pPr>
    <a:lvl2pPr marL="457200" algn="l" defTabSz="914400" rtl="0" eaLnBrk="1" latinLnBrk="0" hangingPunct="1">
      <a:defRPr sz="1200" kern="1200">
        <a:solidFill>
          <a:schemeClr val="tx1"/>
        </a:solidFill>
        <a:cs typeface="+mn-cs"/>
      </a:defRPr>
    </a:lvl2pPr>
    <a:lvl3pPr marL="914400" algn="l" defTabSz="914400" rtl="0" eaLnBrk="1" latinLnBrk="0" hangingPunct="1">
      <a:defRPr sz="1200" kern="1200">
        <a:solidFill>
          <a:schemeClr val="tx1"/>
        </a:solidFill>
        <a:cs typeface="+mn-cs"/>
      </a:defRPr>
    </a:lvl3pPr>
    <a:lvl4pPr marL="1371600" algn="l" defTabSz="914400" rtl="0" eaLnBrk="1" latinLnBrk="0" hangingPunct="1">
      <a:defRPr sz="1200" kern="1200">
        <a:solidFill>
          <a:schemeClr val="tx1"/>
        </a:solidFill>
        <a:cs typeface="+mn-cs"/>
      </a:defRPr>
    </a:lvl4pPr>
    <a:lvl5pPr marL="1828800" algn="l" defTabSz="914400" rtl="0" eaLnBrk="1" latinLnBrk="0" hangingPunct="1">
      <a:defRPr sz="1200" kern="1200">
        <a:solidFill>
          <a:schemeClr val="tx1"/>
        </a:solidFill>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415182" y="4035460"/>
            <a:ext cx="6726037" cy="1401916"/>
          </a:xfrm>
        </p:spPr>
        <p:txBody>
          <a:bodyPr lIns="101600" tIns="38100" rIns="25400" bIns="38100" anchor="t" anchorCtr="0">
            <a:noAutofit/>
          </a:bodyPr>
          <a:lstStyle>
            <a:lvl1pPr algn="ctr">
              <a:defRPr sz="446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415182" y="5560098"/>
            <a:ext cx="6726037" cy="1482705"/>
          </a:xfrm>
        </p:spPr>
        <p:txBody>
          <a:bodyPr lIns="101600" tIns="38100" rIns="76200" bIns="38100">
            <a:noAutofit/>
          </a:bodyPr>
          <a:lstStyle>
            <a:lvl1pPr marL="0" indent="0" algn="ctr" eaLnBrk="1" fontAlgn="auto" latinLnBrk="0" hangingPunct="1">
              <a:lnSpc>
                <a:spcPct val="100000"/>
              </a:lnSpc>
              <a:buNone/>
              <a:defRPr sz="1985" u="none" strike="noStrike" kern="1200" cap="none" spc="200" normalizeH="0" baseline="0">
                <a:solidFill>
                  <a:schemeClr val="tx1"/>
                </a:solidFill>
                <a:uFillTx/>
              </a:defRPr>
            </a:lvl1pPr>
            <a:lvl2pPr marL="377825" indent="0" algn="ctr">
              <a:buNone/>
              <a:defRPr sz="1655"/>
            </a:lvl2pPr>
            <a:lvl3pPr marL="755650" indent="0" algn="ctr">
              <a:buNone/>
              <a:defRPr sz="1485"/>
            </a:lvl3pPr>
            <a:lvl4pPr marL="1133475" indent="0" algn="ctr">
              <a:buNone/>
              <a:defRPr sz="1320"/>
            </a:lvl4pPr>
            <a:lvl5pPr marL="1511300" indent="0" algn="ctr">
              <a:buNone/>
              <a:defRPr sz="1320"/>
            </a:lvl5pPr>
            <a:lvl6pPr marL="1889125" indent="0" algn="ctr">
              <a:buNone/>
              <a:defRPr sz="1320"/>
            </a:lvl6pPr>
            <a:lvl7pPr marL="2266950" indent="0" algn="ctr">
              <a:buNone/>
              <a:defRPr sz="1320"/>
            </a:lvl7pPr>
            <a:lvl8pPr marL="2644775" indent="0" algn="ctr">
              <a:buNone/>
              <a:defRPr sz="1320"/>
            </a:lvl8pPr>
            <a:lvl9pPr marL="3022600" indent="0" algn="ctr">
              <a:buNone/>
              <a:defRPr sz="132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r>
              <a:rPr lang="zh-CN" altLang="en-US" dirty="0"/>
              <a:t>13760307035</a:t>
            </a:r>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13760307035</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15212" y="1485081"/>
            <a:ext cx="6726037" cy="785800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13760307035</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415182" y="4035460"/>
            <a:ext cx="6726037" cy="1401916"/>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446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15182" y="673543"/>
            <a:ext cx="6726037" cy="1010315"/>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415182" y="2020629"/>
            <a:ext cx="6726037" cy="7860115"/>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13760307035</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15212" y="5938295"/>
            <a:ext cx="6726037" cy="974213"/>
          </a:xfrm>
        </p:spPr>
        <p:txBody>
          <a:bodyPr lIns="101600" tIns="38100" rIns="63500" bIns="38100" anchor="t" anchorCtr="0">
            <a:noAutofit/>
          </a:bodyPr>
          <a:lstStyle>
            <a:lvl1pPr>
              <a:defRPr sz="2975"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415208" y="7034276"/>
            <a:ext cx="6726037" cy="1680716"/>
          </a:xfrm>
        </p:spPr>
        <p:txBody>
          <a:bodyPr lIns="101600" tIns="38100" rIns="76200" bIns="38100">
            <a:noAutofit/>
          </a:bodyPr>
          <a:lstStyle>
            <a:lvl1pPr marL="0" indent="0" eaLnBrk="1" fontAlgn="auto" latinLnBrk="0" hangingPunct="1">
              <a:buNone/>
              <a:defRPr kumimoji="0" lang="zh-CN" altLang="en-US" sz="1320" b="0" i="0" u="none" strike="noStrike" kern="1200" cap="none" spc="150" normalizeH="0" baseline="0" noProof="1">
                <a:solidFill>
                  <a:schemeClr val="tx1"/>
                </a:solidFill>
                <a:uFillTx/>
                <a:latin typeface="+mn-lt"/>
                <a:ea typeface="+mn-ea"/>
                <a:cs typeface="+mn-cs"/>
                <a:sym typeface="+mn-ea"/>
              </a:defRPr>
            </a:lvl1pPr>
            <a:lvl2pPr marL="377825" indent="0">
              <a:buNone/>
              <a:defRPr sz="1655">
                <a:solidFill>
                  <a:schemeClr val="tx1">
                    <a:tint val="75000"/>
                  </a:schemeClr>
                </a:solidFill>
              </a:defRPr>
            </a:lvl2pPr>
            <a:lvl3pPr marL="755650" indent="0">
              <a:buNone/>
              <a:defRPr sz="1485">
                <a:solidFill>
                  <a:schemeClr val="tx1">
                    <a:tint val="75000"/>
                  </a:schemeClr>
                </a:solidFill>
              </a:defRPr>
            </a:lvl3pPr>
            <a:lvl4pPr marL="1133475" indent="0">
              <a:buNone/>
              <a:defRPr sz="1320">
                <a:solidFill>
                  <a:schemeClr val="tx1">
                    <a:tint val="75000"/>
                  </a:schemeClr>
                </a:solidFill>
              </a:defRPr>
            </a:lvl4pPr>
            <a:lvl5pPr marL="1511300" indent="0">
              <a:buNone/>
              <a:defRPr sz="1320">
                <a:solidFill>
                  <a:schemeClr val="tx1">
                    <a:tint val="75000"/>
                  </a:schemeClr>
                </a:solidFill>
              </a:defRPr>
            </a:lvl5pPr>
            <a:lvl6pPr marL="1889125" indent="0">
              <a:buNone/>
              <a:defRPr sz="1320">
                <a:solidFill>
                  <a:schemeClr val="tx1">
                    <a:tint val="75000"/>
                  </a:schemeClr>
                </a:solidFill>
              </a:defRPr>
            </a:lvl6pPr>
            <a:lvl7pPr marL="2266950" indent="0">
              <a:buNone/>
              <a:defRPr sz="1320">
                <a:solidFill>
                  <a:schemeClr val="tx1">
                    <a:tint val="75000"/>
                  </a:schemeClr>
                </a:solidFill>
              </a:defRPr>
            </a:lvl7pPr>
            <a:lvl8pPr marL="2644775" indent="0">
              <a:buNone/>
              <a:defRPr sz="1320">
                <a:solidFill>
                  <a:schemeClr val="tx1">
                    <a:tint val="75000"/>
                  </a:schemeClr>
                </a:solidFill>
              </a:defRPr>
            </a:lvl8pPr>
            <a:lvl9pPr marL="3022600" indent="0">
              <a:buNone/>
              <a:defRPr sz="132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13760307035</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15182" y="673543"/>
            <a:ext cx="6726037" cy="1010315"/>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415212" y="2020629"/>
            <a:ext cx="3274466" cy="7858002"/>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3866753" y="2020629"/>
            <a:ext cx="3274466" cy="7858002"/>
          </a:xfrm>
        </p:spPr>
        <p:txBody>
          <a:bodyPr>
            <a:noAutofit/>
          </a:bodyPr>
          <a:lstStyle>
            <a:lvl1pPr>
              <a:defRPr sz="1320">
                <a:solidFill>
                  <a:schemeClr val="tx1">
                    <a:lumMod val="75000"/>
                    <a:lumOff val="25000"/>
                  </a:schemeClr>
                </a:solidFill>
              </a:defRPr>
            </a:lvl1pPr>
            <a:lvl2pPr>
              <a:defRPr sz="1320">
                <a:solidFill>
                  <a:schemeClr val="tx1">
                    <a:lumMod val="75000"/>
                    <a:lumOff val="25000"/>
                  </a:schemeClr>
                </a:solidFill>
              </a:defRPr>
            </a:lvl2pPr>
            <a:lvl3pPr>
              <a:defRPr sz="1320">
                <a:solidFill>
                  <a:schemeClr val="tx1">
                    <a:lumMod val="75000"/>
                    <a:lumOff val="25000"/>
                  </a:schemeClr>
                </a:solidFill>
              </a:defRPr>
            </a:lvl3pPr>
            <a:lvl4pPr>
              <a:defRPr sz="1320">
                <a:solidFill>
                  <a:schemeClr val="tx1">
                    <a:lumMod val="75000"/>
                    <a:lumOff val="25000"/>
                  </a:schemeClr>
                </a:solidFill>
              </a:defRPr>
            </a:lvl4pPr>
            <a:lvl5pPr>
              <a:defRPr sz="132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r>
              <a:rPr lang="zh-CN" altLang="en-US"/>
              <a:t>13760307035</a:t>
            </a:r>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15182" y="673543"/>
            <a:ext cx="6726037" cy="1010315"/>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415212" y="2020629"/>
            <a:ext cx="3274466" cy="594032"/>
          </a:xfrm>
        </p:spPr>
        <p:txBody>
          <a:bodyPr lIns="101600" tIns="38100" rIns="76200" bIns="38100" anchor="t" anchorCtr="0">
            <a:noAutofit/>
          </a:bodyPr>
          <a:lstStyle>
            <a:lvl1pPr marL="0" indent="0" eaLnBrk="1" fontAlgn="auto" latinLnBrk="0" hangingPunct="1">
              <a:lnSpc>
                <a:spcPct val="100000"/>
              </a:lnSpc>
              <a:spcAft>
                <a:spcPts val="0"/>
              </a:spcAft>
              <a:buNone/>
              <a:defRPr sz="1655" b="1" u="none" strike="noStrike" kern="1200" cap="none" spc="200" normalizeH="0" baseline="0">
                <a:solidFill>
                  <a:schemeClr val="tx1"/>
                </a:solidFill>
                <a:uFillTx/>
              </a:defRPr>
            </a:lvl1pPr>
            <a:lvl2pPr marL="377825" indent="0">
              <a:buNone/>
              <a:defRPr sz="1655" b="1"/>
            </a:lvl2pPr>
            <a:lvl3pPr marL="755650" indent="0">
              <a:buNone/>
              <a:defRPr sz="1485" b="1"/>
            </a:lvl3pPr>
            <a:lvl4pPr marL="1133475" indent="0">
              <a:buNone/>
              <a:defRPr sz="1320" b="1"/>
            </a:lvl4pPr>
            <a:lvl5pPr marL="1511300" indent="0">
              <a:buNone/>
              <a:defRPr sz="1320" b="1"/>
            </a:lvl5pPr>
            <a:lvl6pPr marL="1889125" indent="0">
              <a:buNone/>
              <a:defRPr sz="1320" b="1"/>
            </a:lvl6pPr>
            <a:lvl7pPr marL="2266950" indent="0">
              <a:buNone/>
              <a:defRPr sz="1320" b="1"/>
            </a:lvl7pPr>
            <a:lvl8pPr marL="2644775" indent="0">
              <a:buNone/>
              <a:defRPr sz="1320" b="1"/>
            </a:lvl8pPr>
            <a:lvl9pPr marL="3022600" indent="0">
              <a:buNone/>
              <a:defRPr sz="132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15208" y="2789346"/>
            <a:ext cx="3274440" cy="7097513"/>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3864815" y="2020629"/>
            <a:ext cx="3274466" cy="59403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655" b="1" i="0" u="none" strike="noStrike" kern="1200" cap="none" spc="200" normalizeH="0" baseline="0" noProof="1" dirty="0">
                <a:solidFill>
                  <a:schemeClr val="tx1"/>
                </a:solidFill>
                <a:uFillTx/>
                <a:latin typeface="+mn-lt"/>
                <a:ea typeface="+mn-ea"/>
                <a:cs typeface="+mn-cs"/>
                <a:sym typeface="+mn-ea"/>
              </a:defRPr>
            </a:lvl1pPr>
            <a:lvl2pPr marL="377825" indent="0">
              <a:buNone/>
              <a:defRPr sz="1655" b="1"/>
            </a:lvl2pPr>
            <a:lvl3pPr marL="755650" indent="0">
              <a:buNone/>
              <a:defRPr sz="1485" b="1"/>
            </a:lvl3pPr>
            <a:lvl4pPr marL="1133475" indent="0">
              <a:buNone/>
              <a:defRPr sz="1320" b="1"/>
            </a:lvl4pPr>
            <a:lvl5pPr marL="1511300" indent="0">
              <a:buNone/>
              <a:defRPr sz="1320" b="1"/>
            </a:lvl5pPr>
            <a:lvl6pPr marL="1889125" indent="0">
              <a:buNone/>
              <a:defRPr sz="1320" b="1"/>
            </a:lvl6pPr>
            <a:lvl7pPr marL="2266950" indent="0">
              <a:buNone/>
              <a:defRPr sz="1320" b="1"/>
            </a:lvl7pPr>
            <a:lvl8pPr marL="2644775" indent="0">
              <a:buNone/>
              <a:defRPr sz="1320" b="1"/>
            </a:lvl8pPr>
            <a:lvl9pPr marL="3022600" indent="0">
              <a:buNone/>
              <a:defRPr sz="132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3864815" y="2789346"/>
            <a:ext cx="3274466" cy="7097513"/>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r>
              <a:rPr lang="zh-CN" altLang="en-US"/>
              <a:t>13760307035</a:t>
            </a:r>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13760307035</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r>
              <a:rPr lang="zh-CN" altLang="en-US"/>
              <a:t>13760307035</a:t>
            </a:r>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15212" y="2020629"/>
            <a:ext cx="3274466" cy="7858002"/>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3866783" y="2020629"/>
            <a:ext cx="3274466" cy="7858002"/>
          </a:xfrm>
        </p:spPr>
        <p:txBody>
          <a:bodyPr vert="horz" lIns="101600" tIns="0" rIns="82550" bIns="0" rtlCol="0">
            <a:norm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r>
              <a:rPr lang="zh-CN" altLang="en-US" dirty="0"/>
              <a:t>13760307035</a:t>
            </a:r>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51815" y="1485081"/>
            <a:ext cx="589404" cy="8401993"/>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985"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415208" y="1485069"/>
            <a:ext cx="6091295" cy="8401993"/>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13760307035</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15182" y="673543"/>
            <a:ext cx="6726037" cy="1010315"/>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15182" y="2020629"/>
            <a:ext cx="6726037" cy="7858002"/>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545250" y="9900199"/>
            <a:ext cx="1673415" cy="493932"/>
          </a:xfrm>
          <a:prstGeom prst="rect">
            <a:avLst/>
          </a:prstGeom>
        </p:spPr>
        <p:txBody>
          <a:bodyPr vert="horz" lIns="91440" tIns="45720" rIns="91440" bIns="45720" rtlCol="0" anchor="ctr">
            <a:normAutofit/>
          </a:bodyPr>
          <a:lstStyle>
            <a:lvl1pPr algn="l">
              <a:defRPr sz="99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2551029" y="9900199"/>
            <a:ext cx="2454343" cy="493932"/>
          </a:xfrm>
          <a:prstGeom prst="rect">
            <a:avLst/>
          </a:prstGeom>
        </p:spPr>
        <p:txBody>
          <a:bodyPr vert="horz" lIns="91440" tIns="45720" rIns="91440" bIns="45720" rtlCol="0" anchor="ctr">
            <a:normAutofit/>
          </a:bodyPr>
          <a:lstStyle>
            <a:lvl1pPr algn="ctr">
              <a:defRPr sz="990">
                <a:solidFill>
                  <a:schemeClr val="tx1">
                    <a:tint val="75000"/>
                  </a:schemeClr>
                </a:solidFill>
              </a:defRPr>
            </a:lvl1pPr>
          </a:lstStyle>
          <a:p>
            <a:r>
              <a:rPr lang="zh-CN" altLang="en-US" dirty="0"/>
              <a:t>13760307035</a:t>
            </a:r>
            <a:endParaRPr lang="zh-CN" altLang="en-US" dirty="0"/>
          </a:p>
        </p:txBody>
      </p:sp>
      <p:sp>
        <p:nvSpPr>
          <p:cNvPr id="6" name="灯片编号占位符 5"/>
          <p:cNvSpPr>
            <a:spLocks noGrp="1"/>
          </p:cNvSpPr>
          <p:nvPr>
            <p:ph type="sldNum" sz="quarter" idx="4"/>
            <p:custDataLst>
              <p:tags r:id="rId16"/>
            </p:custDataLst>
          </p:nvPr>
        </p:nvSpPr>
        <p:spPr>
          <a:xfrm>
            <a:off x="5336708" y="9900199"/>
            <a:ext cx="1673415" cy="493932"/>
          </a:xfrm>
          <a:prstGeom prst="rect">
            <a:avLst/>
          </a:prstGeom>
        </p:spPr>
        <p:txBody>
          <a:bodyPr vert="horz" lIns="91440" tIns="45720" rIns="91440" bIns="45720" rtlCol="0" anchor="ctr">
            <a:normAutofit/>
          </a:bodyPr>
          <a:lstStyle>
            <a:lvl1pPr algn="r">
              <a:defRPr sz="99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9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755650" rtl="0" eaLnBrk="1" fontAlgn="auto" latinLnBrk="0" hangingPunct="1">
        <a:lnSpc>
          <a:spcPct val="100000"/>
        </a:lnSpc>
        <a:spcBef>
          <a:spcPct val="0"/>
        </a:spcBef>
        <a:buNone/>
        <a:defRPr sz="2315" b="1" u="none" strike="noStrike" kern="1200" cap="none" spc="200" normalizeH="0">
          <a:solidFill>
            <a:schemeClr val="tx1"/>
          </a:solidFill>
          <a:uFillTx/>
          <a:latin typeface="+mj-lt"/>
          <a:ea typeface="+mj-ea"/>
          <a:cs typeface="+mj-cs"/>
        </a:defRPr>
      </a:lvl1pPr>
    </p:titleStyle>
    <p:bodyStyle>
      <a:lvl1pPr marL="188595"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1pPr>
      <a:lvl2pPr marL="566420" indent="-188595" algn="l" defTabSz="755650" rtl="0" eaLnBrk="1" fontAlgn="auto" latinLnBrk="0" hangingPunct="1">
        <a:lnSpc>
          <a:spcPct val="130000"/>
        </a:lnSpc>
        <a:spcBef>
          <a:spcPts val="0"/>
        </a:spcBef>
        <a:spcAft>
          <a:spcPts val="1000"/>
        </a:spcAft>
        <a:buFont typeface="Arial" panose="020B0604020202020204" pitchFamily="34" charset="0"/>
        <a:buChar char="•"/>
        <a:tabLst>
          <a:tab pos="1330325" algn="l"/>
        </a:tabLst>
        <a:defRPr sz="1320" u="none" strike="noStrike" kern="1200" cap="none" spc="150" normalizeH="0" baseline="0">
          <a:solidFill>
            <a:schemeClr val="tx1"/>
          </a:solidFill>
          <a:uFillTx/>
          <a:latin typeface="+mn-lt"/>
          <a:ea typeface="+mn-ea"/>
          <a:cs typeface="+mn-cs"/>
        </a:defRPr>
      </a:lvl2pPr>
      <a:lvl3pPr marL="944245"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3pPr>
      <a:lvl4pPr marL="1322070"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4pPr>
      <a:lvl5pPr marL="1699895"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5pPr>
      <a:lvl6pPr marL="2077720"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6pPr>
      <a:lvl7pPr marL="2455545"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7pPr>
      <a:lvl8pPr marL="2833370"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8pPr>
      <a:lvl9pPr marL="3211195"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9pPr>
    </p:bodyStyle>
    <p:otherStyle>
      <a:defPPr>
        <a:defRPr lang="zh-CN"/>
      </a:defPPr>
      <a:lvl1pPr marL="0" algn="l" defTabSz="755650" rtl="0" eaLnBrk="1" latinLnBrk="0" hangingPunct="1">
        <a:defRPr sz="1485" kern="1200">
          <a:solidFill>
            <a:schemeClr val="tx1"/>
          </a:solidFill>
          <a:latin typeface="+mn-lt"/>
          <a:ea typeface="+mn-ea"/>
          <a:cs typeface="+mn-cs"/>
        </a:defRPr>
      </a:lvl1pPr>
      <a:lvl2pPr marL="377825" algn="l" defTabSz="755650" rtl="0" eaLnBrk="1" latinLnBrk="0" hangingPunct="1">
        <a:defRPr sz="1485" kern="1200">
          <a:solidFill>
            <a:schemeClr val="tx1"/>
          </a:solidFill>
          <a:latin typeface="+mn-lt"/>
          <a:ea typeface="+mn-ea"/>
          <a:cs typeface="+mn-cs"/>
        </a:defRPr>
      </a:lvl2pPr>
      <a:lvl3pPr marL="755650" algn="l" defTabSz="755650" rtl="0" eaLnBrk="1" latinLnBrk="0" hangingPunct="1">
        <a:defRPr sz="1485" kern="1200">
          <a:solidFill>
            <a:schemeClr val="tx1"/>
          </a:solidFill>
          <a:latin typeface="+mn-lt"/>
          <a:ea typeface="+mn-ea"/>
          <a:cs typeface="+mn-cs"/>
        </a:defRPr>
      </a:lvl3pPr>
      <a:lvl4pPr marL="1133475" algn="l" defTabSz="755650" rtl="0" eaLnBrk="1" latinLnBrk="0" hangingPunct="1">
        <a:defRPr sz="1485" kern="1200">
          <a:solidFill>
            <a:schemeClr val="tx1"/>
          </a:solidFill>
          <a:latin typeface="+mn-lt"/>
          <a:ea typeface="+mn-ea"/>
          <a:cs typeface="+mn-cs"/>
        </a:defRPr>
      </a:lvl4pPr>
      <a:lvl5pPr marL="1511300" algn="l" defTabSz="755650" rtl="0" eaLnBrk="1" latinLnBrk="0" hangingPunct="1">
        <a:defRPr sz="1485" kern="1200">
          <a:solidFill>
            <a:schemeClr val="tx1"/>
          </a:solidFill>
          <a:latin typeface="+mn-lt"/>
          <a:ea typeface="+mn-ea"/>
          <a:cs typeface="+mn-cs"/>
        </a:defRPr>
      </a:lvl5pPr>
      <a:lvl6pPr marL="1889125" algn="l" defTabSz="755650" rtl="0" eaLnBrk="1" latinLnBrk="0" hangingPunct="1">
        <a:defRPr sz="1485" kern="1200">
          <a:solidFill>
            <a:schemeClr val="tx1"/>
          </a:solidFill>
          <a:latin typeface="+mn-lt"/>
          <a:ea typeface="+mn-ea"/>
          <a:cs typeface="+mn-cs"/>
        </a:defRPr>
      </a:lvl6pPr>
      <a:lvl7pPr marL="2266950" algn="l" defTabSz="755650" rtl="0" eaLnBrk="1" latinLnBrk="0" hangingPunct="1">
        <a:defRPr sz="1485" kern="1200">
          <a:solidFill>
            <a:schemeClr val="tx1"/>
          </a:solidFill>
          <a:latin typeface="+mn-lt"/>
          <a:ea typeface="+mn-ea"/>
          <a:cs typeface="+mn-cs"/>
        </a:defRPr>
      </a:lvl7pPr>
      <a:lvl8pPr marL="2644775" algn="l" defTabSz="755650" rtl="0" eaLnBrk="1" latinLnBrk="0" hangingPunct="1">
        <a:defRPr sz="1485" kern="1200">
          <a:solidFill>
            <a:schemeClr val="tx1"/>
          </a:solidFill>
          <a:latin typeface="+mn-lt"/>
          <a:ea typeface="+mn-ea"/>
          <a:cs typeface="+mn-cs"/>
        </a:defRPr>
      </a:lvl8pPr>
      <a:lvl9pPr marL="3022600" algn="l" defTabSz="75565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tags" Target="../tags/tag6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4.xml"/><Relationship Id="rId1" Type="http://schemas.openxmlformats.org/officeDocument/2006/relationships/tags" Target="../tags/tag73.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5.xml"/><Relationship Id="rId2" Type="http://schemas.openxmlformats.org/officeDocument/2006/relationships/image" Target="../media/image2.pn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tags" Target="../tags/tag63.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65.xml"/><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tags" Target="../tags/tag67.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68.xml"/><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2.xml"/><Relationship Id="rId1" Type="http://schemas.openxmlformats.org/officeDocument/2006/relationships/tags" Target="../tags/tag7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object 8"/>
          <p:cNvSpPr txBox="1">
            <a:spLocks noGrp="1"/>
          </p:cNvSpPr>
          <p:nvPr/>
        </p:nvSpPr>
        <p:spPr>
          <a:xfrm>
            <a:off x="687070" y="3951605"/>
            <a:ext cx="6182360" cy="278765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gn="l" fontAlgn="auto">
              <a:lnSpc>
                <a:spcPct val="150000"/>
              </a:lnSpc>
              <a:spcBef>
                <a:spcPts val="100"/>
              </a:spcBef>
            </a:pPr>
            <a:r>
              <a:rPr lang="en-US" altLang="zh-CN" sz="3200" spc="-185" dirty="0">
                <a:solidFill>
                  <a:schemeClr val="bg1"/>
                </a:solidFill>
              </a:rPr>
              <a:t>Datasheet</a:t>
            </a:r>
            <a:endParaRPr lang="zh-CN" altLang="en-US" sz="3200" spc="-185" dirty="0">
              <a:solidFill>
                <a:schemeClr val="bg1"/>
              </a:solidFill>
            </a:endParaRPr>
          </a:p>
          <a:p>
            <a:pPr marL="12700" algn="l" fontAlgn="auto">
              <a:lnSpc>
                <a:spcPct val="150000"/>
              </a:lnSpc>
              <a:spcBef>
                <a:spcPts val="100"/>
              </a:spcBef>
            </a:pPr>
            <a:r>
              <a:rPr lang="en-US" sz="2400" spc="-185" dirty="0">
                <a:solidFill>
                  <a:schemeClr val="bg1"/>
                </a:solidFill>
              </a:rPr>
              <a:t>BL  seriels</a:t>
            </a:r>
            <a:r>
              <a:rPr lang="zh-CN" altLang="en-US" sz="2400" spc="-185" dirty="0">
                <a:solidFill>
                  <a:schemeClr val="bg1"/>
                </a:solidFill>
              </a:rPr>
              <a:t>（Support intrinsically safe power supply）</a:t>
            </a:r>
            <a:endParaRPr lang="zh-CN" altLang="en-US" sz="2400" spc="-185" dirty="0">
              <a:solidFill>
                <a:schemeClr val="bg1"/>
              </a:solidFill>
            </a:endParaRPr>
          </a:p>
          <a:p>
            <a:pPr marL="12700" algn="l" fontAlgn="auto">
              <a:lnSpc>
                <a:spcPct val="150000"/>
              </a:lnSpc>
              <a:spcBef>
                <a:spcPts val="100"/>
              </a:spcBef>
            </a:pPr>
            <a:r>
              <a:rPr lang="en-US" altLang="zh-CN" sz="2400" spc="-185" dirty="0">
                <a:solidFill>
                  <a:schemeClr val="bg1"/>
                </a:solidFill>
              </a:rPr>
              <a:t>BL 5000X(AX3000)</a:t>
            </a:r>
            <a:endParaRPr lang="en-US" altLang="zh-CN" sz="2400" spc="-185" dirty="0">
              <a:solidFill>
                <a:schemeClr val="bg1"/>
              </a:solidFill>
            </a:endParaRPr>
          </a:p>
          <a:p>
            <a:pPr marL="12700" algn="l" fontAlgn="auto">
              <a:lnSpc>
                <a:spcPct val="150000"/>
              </a:lnSpc>
              <a:spcBef>
                <a:spcPts val="100"/>
              </a:spcBef>
            </a:pPr>
            <a:endParaRPr lang="zh-CN" altLang="en-US" sz="20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endParaRPr>
          </a:p>
          <a:p>
            <a:pPr marL="12700" algn="l" fontAlgn="auto">
              <a:lnSpc>
                <a:spcPct val="150000"/>
              </a:lnSpc>
              <a:spcBef>
                <a:spcPts val="100"/>
              </a:spcBef>
            </a:pPr>
            <a:r>
              <a:rPr lang="en-US" altLang="zh-CN" sz="1800" spc="-185" dirty="0">
                <a:solidFill>
                  <a:schemeClr val="bg1"/>
                </a:solidFill>
              </a:rPr>
              <a:t>File  version No: V1.0</a:t>
            </a:r>
            <a:endParaRPr lang="en-US" altLang="zh-CN" sz="1800" spc="-185" dirty="0">
              <a:solidFill>
                <a:schemeClr val="bg1"/>
              </a:solidFill>
            </a:endParaRPr>
          </a:p>
        </p:txBody>
      </p:sp>
      <p:sp>
        <p:nvSpPr>
          <p:cNvPr id="3" name="文本框 2"/>
          <p:cNvSpPr txBox="1"/>
          <p:nvPr/>
        </p:nvSpPr>
        <p:spPr>
          <a:xfrm>
            <a:off x="344170" y="10042525"/>
            <a:ext cx="6525260" cy="275590"/>
          </a:xfrm>
          <a:prstGeom prst="rect">
            <a:avLst/>
          </a:prstGeom>
          <a:noFill/>
        </p:spPr>
        <p:txBody>
          <a:bodyPr wrap="square" rtlCol="0" anchor="t">
            <a:spAutoFit/>
          </a:bodyPr>
          <a:lstStyle/>
          <a:p>
            <a:pPr algn="l"/>
            <a:r>
              <a:rPr lang="en-US" altLang="zh-CN" sz="1200">
                <a:sym typeface="+mn-ea"/>
              </a:rPr>
              <a:t>Copyright©2020 shenzhen shuotian information technology CO.,LTD</a:t>
            </a:r>
            <a:r>
              <a:rPr lang="zh-CN" altLang="zh-CN" sz="1200">
                <a:sym typeface="+mn-ea"/>
              </a:rPr>
              <a:t>，all rights reserved</a:t>
            </a:r>
            <a:endParaRPr lang="zh-CN" altLang="zh-CN" sz="1200">
              <a:sym typeface="+mn-ea"/>
            </a:endParaRPr>
          </a:p>
        </p:txBody>
      </p:sp>
      <p:pic>
        <p:nvPicPr>
          <p:cNvPr id="5" name="图片 4" descr="logo-白色"/>
          <p:cNvPicPr>
            <a:picLocks noChangeAspect="1"/>
          </p:cNvPicPr>
          <p:nvPr/>
        </p:nvPicPr>
        <p:blipFill>
          <a:blip r:embed="rId2"/>
          <a:stretch>
            <a:fillRect/>
          </a:stretch>
        </p:blipFill>
        <p:spPr>
          <a:xfrm>
            <a:off x="686435" y="1769110"/>
            <a:ext cx="2313305" cy="829310"/>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03885" y="9848215"/>
            <a:ext cx="21717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2" name="文本框 21"/>
          <p:cNvSpPr txBox="1"/>
          <p:nvPr/>
        </p:nvSpPr>
        <p:spPr>
          <a:xfrm>
            <a:off x="969010" y="281940"/>
            <a:ext cx="2410460"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sz="200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rPr>
              <a:t>Receive sensitivity</a:t>
            </a:r>
            <a:endParaRPr kumimoji="0" lang="zh-CN" altLang="en-US" sz="2000" b="1" i="0" u="none" strike="noStrike" kern="1200" cap="none" spc="0" normalizeH="0" baseline="0" noProof="0" dirty="0">
              <a:ln>
                <a:noFill/>
              </a:ln>
              <a:solidFill>
                <a:schemeClr val="accent2"/>
              </a:solidFill>
              <a:effectLst/>
              <a:uLnTx/>
              <a:uFillTx/>
              <a:latin typeface="Noto Sans S Chinese Medium" panose="020B0600000000000000" charset="-122"/>
              <a:ea typeface="Noto Sans S Chinese Medium" panose="020B0600000000000000" charset="-122"/>
              <a:cs typeface="微软雅黑" panose="020B0503020204020204" charset="-122"/>
              <a:sym typeface="+mn-ea"/>
            </a:endParaRPr>
          </a:p>
        </p:txBody>
      </p:sp>
      <p:sp>
        <p:nvSpPr>
          <p:cNvPr id="3" name="文本框 2"/>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200">
              <a:sym typeface="+mn-ea"/>
            </a:endParaRPr>
          </a:p>
        </p:txBody>
      </p:sp>
      <p:graphicFrame>
        <p:nvGraphicFramePr>
          <p:cNvPr id="9" name="表格 8"/>
          <p:cNvGraphicFramePr/>
          <p:nvPr>
            <p:custDataLst>
              <p:tags r:id="rId1"/>
            </p:custDataLst>
          </p:nvPr>
        </p:nvGraphicFramePr>
        <p:xfrm>
          <a:off x="318770" y="943610"/>
          <a:ext cx="6703200" cy="7614285"/>
        </p:xfrm>
        <a:graphic>
          <a:graphicData uri="http://schemas.openxmlformats.org/drawingml/2006/table">
            <a:tbl>
              <a:tblPr firstRow="1" bandRow="1">
                <a:tableStyleId>{5C22544A-7EE6-4342-B048-85BDC9FD1C3A}</a:tableStyleId>
              </a:tblPr>
              <a:tblGrid>
                <a:gridCol w="3351600"/>
                <a:gridCol w="1116965"/>
                <a:gridCol w="1117435"/>
                <a:gridCol w="1117200"/>
              </a:tblGrid>
              <a:tr h="544830">
                <a:tc gridSpan="4">
                  <a:txBody>
                    <a:bodyPr/>
                    <a:lstStyle/>
                    <a:p>
                      <a:pPr algn="l">
                        <a:buNone/>
                      </a:pPr>
                      <a:r>
                        <a:rPr sz="1485">
                          <a:latin typeface="Noto Sans S Chinese Medium" panose="020B0600000000000000" charset="-122"/>
                          <a:ea typeface="Noto Sans S Chinese Medium" panose="020B0600000000000000" charset="-122"/>
                          <a:cs typeface="微软雅黑" panose="020B0503020204020204" charset="-122"/>
                          <a:sym typeface="+mn-ea"/>
                        </a:rPr>
                        <a:t>Receive sensitivity</a:t>
                      </a:r>
                      <a:r>
                        <a:rPr lang="zh-CN" altLang="en-US" sz="1485" dirty="0">
                          <a:latin typeface="Noto Sans S Chinese Bold" panose="020B0800000000000000" charset="-122"/>
                          <a:ea typeface="Noto Sans S Chinese Bold" panose="020B0800000000000000" charset="-122"/>
                          <a:sym typeface="+mn-ea"/>
                        </a:rPr>
                        <a:t>（</a:t>
                      </a:r>
                      <a:endParaRPr lang="zh-CN" altLang="en-US" sz="1485" dirty="0">
                        <a:latin typeface="Noto Sans S Chinese Bold" panose="020B0800000000000000" charset="-122"/>
                        <a:ea typeface="Noto Sans S Chinese Bold" panose="020B0800000000000000" charset="-122"/>
                        <a:sym typeface="+mn-ea"/>
                      </a:endParaRPr>
                    </a:p>
                    <a:p>
                      <a:pPr algn="l">
                        <a:buNone/>
                      </a:pPr>
                      <a:r>
                        <a:rPr lang="en-US" altLang="zh-CN" sz="1485" dirty="0">
                          <a:latin typeface="Noto Sans S Chinese Bold" panose="020B0800000000000000" charset="-122"/>
                          <a:ea typeface="Noto Sans S Chinese Bold" panose="020B0800000000000000" charset="-122"/>
                          <a:sym typeface="+mn-ea"/>
                        </a:rPr>
                        <a:t>each</a:t>
                      </a:r>
                      <a:r>
                        <a:rPr lang="zh-CN" altLang="en-US" sz="1485" dirty="0">
                          <a:latin typeface="Noto Sans S Chinese Bold" panose="020B0800000000000000" charset="-122"/>
                          <a:ea typeface="Noto Sans S Chinese Bold" panose="020B0800000000000000" charset="-122"/>
                          <a:sym typeface="+mn-ea"/>
                        </a:rPr>
                        <a:t>）</a:t>
                      </a:r>
                      <a:r>
                        <a:rPr lang="en-US" altLang="zh-CN" sz="1485" dirty="0">
                          <a:latin typeface="Noto Sans S Chinese Bold" panose="020B0800000000000000" charset="-122"/>
                          <a:ea typeface="Noto Sans S Chinese Bold" panose="020B0800000000000000" charset="-122"/>
                          <a:sym typeface="+mn-ea"/>
                        </a:rPr>
                        <a:t>±2 dB</a:t>
                      </a:r>
                      <a:endParaRPr lang="zh-CN" altLang="zh-CN" sz="1485" dirty="0">
                        <a:latin typeface="Noto Sans S Chinese Bold" panose="020B0800000000000000" charset="-122"/>
                        <a:ea typeface="Noto Sans S Chinese Bold" panose="020B0800000000000000" charset="-122"/>
                        <a:sym typeface="+mn-ea"/>
                      </a:endParaRPr>
                    </a:p>
                  </a:txBody>
                  <a:tcPr anchor="ctr"/>
                </a:tc>
                <a:tc hMerge="1">
                  <a:tcPr anchor="ctr"/>
                </a:tc>
                <a:tc hMerge="1">
                  <a:tcPr anchor="ctr"/>
                </a:tc>
                <a:tc hMerge="1">
                  <a:tcPr anchor="ctr"/>
                </a:tc>
              </a:tr>
              <a:tr h="421005">
                <a:tc>
                  <a:txBody>
                    <a:bodyPr/>
                    <a:lstStyle/>
                    <a:p>
                      <a:pPr algn="l">
                        <a:buNone/>
                      </a:pPr>
                      <a:endParaRPr lang="zh-CN" altLang="zh-CN" sz="1400">
                        <a:sym typeface="+mn-ea"/>
                      </a:endParaRPr>
                    </a:p>
                  </a:txBody>
                  <a:tcPr anchor="ctr"/>
                </a:tc>
                <a:tc>
                  <a:txBody>
                    <a:bodyPr/>
                    <a:lstStyle/>
                    <a:p>
                      <a:pPr algn="ctr">
                        <a:buNone/>
                      </a:pPr>
                      <a:r>
                        <a:rPr lang="en-US" altLang="zh-CN" sz="1400">
                          <a:sym typeface="+mn-ea"/>
                        </a:rPr>
                        <a:t>2.4GHz</a:t>
                      </a:r>
                      <a:endParaRPr lang="en-US" altLang="zh-CN" sz="1400">
                        <a:sym typeface="+mn-ea"/>
                      </a:endParaRPr>
                    </a:p>
                  </a:txBody>
                  <a:tcPr anchor="ctr"/>
                </a:tc>
                <a:tc>
                  <a:txBody>
                    <a:bodyPr/>
                    <a:lstStyle/>
                    <a:p>
                      <a:pPr algn="ctr">
                        <a:buNone/>
                      </a:pPr>
                      <a:r>
                        <a:rPr lang="en-US" altLang="zh-CN" sz="1400">
                          <a:sym typeface="+mn-ea"/>
                        </a:rPr>
                        <a:t>5GHz</a:t>
                      </a:r>
                      <a:endParaRPr lang="en-US" altLang="zh-CN" sz="1400">
                        <a:sym typeface="+mn-ea"/>
                      </a:endParaRPr>
                    </a:p>
                  </a:txBody>
                  <a:tcPr anchor="ctr"/>
                </a:tc>
                <a:tc>
                  <a:txBody>
                    <a:bodyPr/>
                    <a:lstStyle/>
                    <a:p>
                      <a:pPr algn="ctr">
                        <a:buNone/>
                      </a:pPr>
                      <a:r>
                        <a:rPr lang="en-US" altLang="zh-CN" sz="1400">
                          <a:sym typeface="+mn-ea"/>
                        </a:rPr>
                        <a:t>5GHz</a:t>
                      </a:r>
                      <a:endParaRPr lang="en-US" altLang="zh-CN" sz="1400">
                        <a:sym typeface="+mn-ea"/>
                      </a:endParaRPr>
                    </a:p>
                  </a:txBody>
                  <a:tcPr anchor="ctr"/>
                </a:tc>
              </a:tr>
              <a:tr h="443230">
                <a:tc>
                  <a:txBody>
                    <a:bodyPr/>
                    <a:lstStyle/>
                    <a:p>
                      <a:pPr algn="l">
                        <a:buNone/>
                      </a:pPr>
                      <a:r>
                        <a:rPr lang="zh-CN" altLang="zh-CN" sz="1400">
                          <a:solidFill>
                            <a:schemeClr val="tx1"/>
                          </a:solidFill>
                          <a:sym typeface="+mn-ea"/>
                        </a:rPr>
                        <a:t>11 g (6Mbps)</a:t>
                      </a:r>
                      <a:endParaRPr lang="zh-CN" altLang="zh-CN" sz="1400">
                        <a:solidFill>
                          <a:schemeClr val="tx1"/>
                        </a:solidFill>
                        <a:sym typeface="+mn-ea"/>
                      </a:endParaRPr>
                    </a:p>
                  </a:txBody>
                  <a:tcPr anchor="ctr"/>
                </a:tc>
                <a:tc>
                  <a:txBody>
                    <a:bodyPr/>
                    <a:lstStyle/>
                    <a:p>
                      <a:pPr algn="ctr">
                        <a:buNone/>
                      </a:pPr>
                      <a:r>
                        <a:rPr lang="en-US" altLang="zh-CN" sz="1400">
                          <a:sym typeface="+mn-ea"/>
                        </a:rPr>
                        <a:t>-94</a:t>
                      </a:r>
                      <a:endParaRPr lang="en-US" altLang="zh-CN" sz="1400">
                        <a:sym typeface="+mn-ea"/>
                      </a:endParaRPr>
                    </a:p>
                  </a:txBody>
                  <a:tcPr anchor="ctr"/>
                </a:tc>
                <a:tc>
                  <a:txBody>
                    <a:bodyPr/>
                    <a:lstStyle/>
                    <a:p>
                      <a:pPr algn="ctr">
                        <a:buNone/>
                      </a:pPr>
                      <a:r>
                        <a:rPr lang="en-US" altLang="zh-CN" sz="1400">
                          <a:sym typeface="+mn-ea"/>
                        </a:rPr>
                        <a:t>-</a:t>
                      </a:r>
                      <a:endParaRPr lang="en-US" altLang="zh-CN" sz="1400">
                        <a:sym typeface="+mn-ea"/>
                      </a:endParaRPr>
                    </a:p>
                  </a:txBody>
                  <a:tcPr anchor="ctr"/>
                </a:tc>
                <a:tc>
                  <a:txBody>
                    <a:bodyPr/>
                    <a:lstStyle/>
                    <a:p>
                      <a:pPr algn="ctr">
                        <a:buNone/>
                      </a:pPr>
                      <a:r>
                        <a:rPr lang="en-US" altLang="zh-CN" sz="1400">
                          <a:sym typeface="+mn-ea"/>
                        </a:rPr>
                        <a:t>-</a:t>
                      </a:r>
                      <a:endParaRPr lang="en-US" altLang="zh-CN" sz="1400">
                        <a:sym typeface="+mn-ea"/>
                      </a:endParaRPr>
                    </a:p>
                  </a:txBody>
                  <a:tcPr anchor="ctr"/>
                </a:tc>
              </a:tr>
              <a:tr h="443230">
                <a:tc>
                  <a:txBody>
                    <a:bodyPr/>
                    <a:lstStyle/>
                    <a:p>
                      <a:pPr algn="l">
                        <a:buNone/>
                      </a:pPr>
                      <a:r>
                        <a:rPr lang="zh-CN" altLang="zh-CN" sz="1400">
                          <a:solidFill>
                            <a:schemeClr val="tx1"/>
                          </a:solidFill>
                          <a:sym typeface="+mn-ea"/>
                        </a:rPr>
                        <a:t>11 g (54Mbps)</a:t>
                      </a:r>
                      <a:endParaRPr lang="zh-CN" altLang="zh-CN" sz="1400">
                        <a:solidFill>
                          <a:schemeClr val="tx1"/>
                        </a:solidFill>
                        <a:sym typeface="+mn-ea"/>
                      </a:endParaRPr>
                    </a:p>
                  </a:txBody>
                  <a:tcPr anchor="ctr"/>
                </a:tc>
                <a:tc>
                  <a:txBody>
                    <a:bodyPr/>
                    <a:lstStyle/>
                    <a:p>
                      <a:pPr algn="ctr">
                        <a:buNone/>
                      </a:pPr>
                      <a:r>
                        <a:rPr lang="en-US" altLang="zh-CN" sz="1400">
                          <a:sym typeface="+mn-ea"/>
                        </a:rPr>
                        <a:t>-78</a:t>
                      </a:r>
                      <a:endParaRPr lang="en-US" altLang="zh-CN" sz="1400">
                        <a:sym typeface="+mn-ea"/>
                      </a:endParaRPr>
                    </a:p>
                  </a:txBody>
                  <a:tcPr anchor="ctr"/>
                </a:tc>
                <a:tc>
                  <a:txBody>
                    <a:bodyPr/>
                    <a:lstStyle/>
                    <a:p>
                      <a:pPr algn="ctr">
                        <a:buNone/>
                      </a:pPr>
                      <a:r>
                        <a:rPr lang="en-US" altLang="zh-CN" sz="1400">
                          <a:sym typeface="+mn-ea"/>
                        </a:rPr>
                        <a:t>-</a:t>
                      </a:r>
                      <a:endParaRPr lang="en-US" altLang="zh-CN" sz="1400">
                        <a:sym typeface="+mn-ea"/>
                      </a:endParaRPr>
                    </a:p>
                  </a:txBody>
                  <a:tcPr anchor="ctr"/>
                </a:tc>
                <a:tc>
                  <a:txBody>
                    <a:bodyPr/>
                    <a:lstStyle/>
                    <a:p>
                      <a:pPr algn="ctr">
                        <a:buNone/>
                      </a:pPr>
                      <a:r>
                        <a:rPr lang="en-US" altLang="zh-CN" sz="1400">
                          <a:sym typeface="+mn-ea"/>
                        </a:rPr>
                        <a:t>-</a:t>
                      </a:r>
                      <a:endParaRPr lang="en-US" altLang="zh-CN" sz="1400">
                        <a:sym typeface="+mn-ea"/>
                      </a:endParaRPr>
                    </a:p>
                  </a:txBody>
                  <a:tcPr anchor="ctr"/>
                </a:tc>
              </a:tr>
              <a:tr h="443230">
                <a:tc>
                  <a:txBody>
                    <a:bodyPr/>
                    <a:lstStyle/>
                    <a:p>
                      <a:pPr algn="l">
                        <a:buNone/>
                      </a:pPr>
                      <a:r>
                        <a:rPr lang="zh-CN" altLang="zh-CN" sz="1400">
                          <a:solidFill>
                            <a:schemeClr val="tx1"/>
                          </a:solidFill>
                          <a:sym typeface="+mn-ea"/>
                        </a:rPr>
                        <a:t>11 a (6Mbps)</a:t>
                      </a:r>
                      <a:endParaRPr lang="zh-CN" altLang="zh-CN" sz="1400">
                        <a:solidFill>
                          <a:schemeClr val="tx1"/>
                        </a:solidFill>
                        <a:sym typeface="+mn-ea"/>
                      </a:endParaRPr>
                    </a:p>
                  </a:txBody>
                  <a:tcPr anchor="ctr"/>
                </a:tc>
                <a:tc>
                  <a:txBody>
                    <a:bodyPr/>
                    <a:lstStyle/>
                    <a:p>
                      <a:pPr algn="ctr">
                        <a:buNone/>
                      </a:pPr>
                      <a:r>
                        <a:rPr lang="en-US" altLang="zh-CN" sz="1400">
                          <a:sym typeface="+mn-ea"/>
                        </a:rPr>
                        <a:t>-</a:t>
                      </a:r>
                      <a:endParaRPr lang="en-US" altLang="zh-CN" sz="1400">
                        <a:sym typeface="+mn-ea"/>
                      </a:endParaRPr>
                    </a:p>
                  </a:txBody>
                  <a:tcPr anchor="ctr"/>
                </a:tc>
                <a:tc>
                  <a:txBody>
                    <a:bodyPr/>
                    <a:lstStyle/>
                    <a:p>
                      <a:pPr algn="ctr">
                        <a:buNone/>
                      </a:pPr>
                      <a:r>
                        <a:rPr lang="en-US" altLang="zh-CN" sz="1400">
                          <a:sym typeface="+mn-ea"/>
                        </a:rPr>
                        <a:t>-93</a:t>
                      </a:r>
                      <a:endParaRPr lang="en-US" altLang="zh-CN" sz="1400">
                        <a:sym typeface="+mn-ea"/>
                      </a:endParaRPr>
                    </a:p>
                  </a:txBody>
                  <a:tcPr anchor="ctr"/>
                </a:tc>
                <a:tc>
                  <a:txBody>
                    <a:bodyPr/>
                    <a:lstStyle/>
                    <a:p>
                      <a:pPr algn="ctr">
                        <a:buNone/>
                      </a:pPr>
                      <a:r>
                        <a:rPr lang="en-US" altLang="zh-CN" sz="1400">
                          <a:sym typeface="+mn-ea"/>
                        </a:rPr>
                        <a:t>-</a:t>
                      </a:r>
                      <a:endParaRPr lang="en-US" altLang="zh-CN" sz="1400">
                        <a:sym typeface="+mn-ea"/>
                      </a:endParaRPr>
                    </a:p>
                  </a:txBody>
                  <a:tcPr anchor="ctr"/>
                </a:tc>
              </a:tr>
              <a:tr h="443230">
                <a:tc>
                  <a:txBody>
                    <a:bodyPr/>
                    <a:lstStyle/>
                    <a:p>
                      <a:pPr algn="l">
                        <a:buNone/>
                      </a:pPr>
                      <a:r>
                        <a:rPr lang="zh-CN" altLang="zh-CN" sz="1400">
                          <a:solidFill>
                            <a:schemeClr val="tx1"/>
                          </a:solidFill>
                          <a:sym typeface="+mn-ea"/>
                        </a:rPr>
                        <a:t>11 a (54Mbps)</a:t>
                      </a:r>
                      <a:endParaRPr lang="zh-CN" altLang="zh-CN" sz="1400">
                        <a:solidFill>
                          <a:schemeClr val="tx1"/>
                        </a:solidFill>
                        <a:sym typeface="+mn-ea"/>
                      </a:endParaRPr>
                    </a:p>
                  </a:txBody>
                  <a:tcPr anchor="ctr"/>
                </a:tc>
                <a:tc>
                  <a:txBody>
                    <a:bodyPr/>
                    <a:lstStyle/>
                    <a:p>
                      <a:pPr algn="ctr">
                        <a:buNone/>
                      </a:pPr>
                      <a:r>
                        <a:rPr lang="en-US" altLang="zh-CN" sz="1400">
                          <a:solidFill>
                            <a:schemeClr val="bg2">
                              <a:lumMod val="75000"/>
                            </a:schemeClr>
                          </a:solidFill>
                          <a:sym typeface="+mn-ea"/>
                        </a:rPr>
                        <a:t>-</a:t>
                      </a:r>
                      <a:endParaRPr lang="en-US" altLang="zh-CN" sz="1400">
                        <a:solidFill>
                          <a:schemeClr val="bg2">
                            <a:lumMod val="75000"/>
                          </a:schemeClr>
                        </a:solidFill>
                        <a:sym typeface="+mn-ea"/>
                      </a:endParaRPr>
                    </a:p>
                  </a:txBody>
                  <a:tcPr anchor="ctr"/>
                </a:tc>
                <a:tc>
                  <a:txBody>
                    <a:bodyPr/>
                    <a:lstStyle/>
                    <a:p>
                      <a:pPr algn="ctr">
                        <a:buNone/>
                      </a:pPr>
                      <a:r>
                        <a:rPr lang="en-US" altLang="zh-CN" sz="1400">
                          <a:solidFill>
                            <a:schemeClr val="tx1"/>
                          </a:solidFill>
                          <a:sym typeface="+mn-ea"/>
                        </a:rPr>
                        <a:t>-77</a:t>
                      </a:r>
                      <a:endParaRPr lang="en-US" altLang="zh-CN" sz="1400">
                        <a:solidFill>
                          <a:schemeClr val="tx1"/>
                        </a:solidFill>
                        <a:sym typeface="+mn-ea"/>
                      </a:endParaRPr>
                    </a:p>
                  </a:txBody>
                  <a:tcPr anchor="ctr"/>
                </a:tc>
                <a:tc>
                  <a:txBody>
                    <a:bodyPr/>
                    <a:lstStyle/>
                    <a:p>
                      <a:pPr algn="ctr">
                        <a:buNone/>
                      </a:pPr>
                      <a:r>
                        <a:rPr lang="en-US" altLang="zh-CN" sz="1400">
                          <a:solidFill>
                            <a:schemeClr val="bg2">
                              <a:lumMod val="75000"/>
                            </a:schemeClr>
                          </a:solidFill>
                          <a:sym typeface="+mn-ea"/>
                        </a:rPr>
                        <a:t>-</a:t>
                      </a:r>
                      <a:endParaRPr lang="en-US" altLang="zh-CN" sz="1400">
                        <a:solidFill>
                          <a:schemeClr val="bg2">
                            <a:lumMod val="75000"/>
                          </a:schemeClr>
                        </a:solidFill>
                        <a:sym typeface="+mn-ea"/>
                      </a:endParaRPr>
                    </a:p>
                  </a:txBody>
                  <a:tcPr anchor="ctr"/>
                </a:tc>
              </a:tr>
              <a:tr h="443230">
                <a:tc>
                  <a:txBody>
                    <a:bodyPr/>
                    <a:lstStyle/>
                    <a:p>
                      <a:pPr indent="0" algn="l">
                        <a:buNone/>
                      </a:pPr>
                      <a:r>
                        <a:rPr lang="en-US" altLang="zh-CN" sz="1400" b="0">
                          <a:solidFill>
                            <a:srgbClr val="0E071B"/>
                          </a:solidFill>
                          <a:cs typeface="Arial" panose="020B0604020202020204" pitchFamily="34" charset="0"/>
                        </a:rPr>
                        <a:t>HT20(MSC 0/8)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-92</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-91</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HT20(MSC 7/15)</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-75</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-74</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HT40(MSC 0/8)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-89</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-88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HT40(MSC 7/15)</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-72</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-70</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VHT20 256QAM @ 3/4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-90</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VHT20 256QAM @ 5/6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-71</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VHT40 256QAM @ 3/4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-88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VHT40 256QAM @ 5/6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-66</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VHT80 256QAM @ 3/4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-86</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VHT80 256QAM @ 5/6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-61</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VHT80 1024QAM MCS11</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-51</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a:t>
                      </a:r>
                      <a:endParaRPr lang="en-US" altLang="zh-CN" sz="1400" b="0" dirty="0">
                        <a:solidFill>
                          <a:srgbClr val="0E071B"/>
                        </a:solidFill>
                        <a:cs typeface="Arial" panose="020B0604020202020204" pitchFamily="34" charset="0"/>
                      </a:endParaRPr>
                    </a:p>
                  </a:txBody>
                  <a:tcPr marL="50800" marR="50800" marT="50800" marB="50800" anchor="ctr"/>
                </a:tc>
              </a:tr>
            </a:tbl>
          </a:graphicData>
        </a:graphic>
      </p:graphicFrame>
      <p:sp>
        <p:nvSpPr>
          <p:cNvPr id="2" name="矩形: 圆角 16"/>
          <p:cNvSpPr/>
          <p:nvPr/>
        </p:nvSpPr>
        <p:spPr>
          <a:xfrm>
            <a:off x="318770" y="281940"/>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06666</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03885" y="9848215"/>
            <a:ext cx="21717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1" name="矩形: 圆角 16"/>
          <p:cNvSpPr/>
          <p:nvPr/>
        </p:nvSpPr>
        <p:spPr>
          <a:xfrm>
            <a:off x="385445" y="16319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07</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22" name="文本框 21"/>
          <p:cNvSpPr txBox="1"/>
          <p:nvPr/>
        </p:nvSpPr>
        <p:spPr>
          <a:xfrm>
            <a:off x="934248" y="221945"/>
            <a:ext cx="3903345"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dirty="0">
                <a:solidFill>
                  <a:srgbClr val="2C6089"/>
                </a:solidFill>
                <a:latin typeface="Noto Sans S Chinese Medium" panose="020B0600000000000000" charset="-122"/>
                <a:ea typeface="Noto Sans S Chinese Medium" panose="020B0600000000000000" charset="-122"/>
                <a:cs typeface="+mn-ea"/>
                <a:sym typeface="+mn-lt"/>
              </a:rPr>
              <a:t>WLAN Aantennas Specification</a:t>
            </a:r>
            <a:endPar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endParaRPr>
          </a:p>
        </p:txBody>
      </p:sp>
      <p:sp>
        <p:nvSpPr>
          <p:cNvPr id="3" name="文本框 2"/>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200">
              <a:sym typeface="+mn-ea"/>
            </a:endParaRPr>
          </a:p>
        </p:txBody>
      </p:sp>
      <p:graphicFrame>
        <p:nvGraphicFramePr>
          <p:cNvPr id="10" name="表格 9"/>
          <p:cNvGraphicFramePr/>
          <p:nvPr>
            <p:custDataLst>
              <p:tags r:id="rId1"/>
            </p:custDataLst>
          </p:nvPr>
        </p:nvGraphicFramePr>
        <p:xfrm>
          <a:off x="303530" y="804545"/>
          <a:ext cx="6969760" cy="3001645"/>
        </p:xfrm>
        <a:graphic>
          <a:graphicData uri="http://schemas.openxmlformats.org/drawingml/2006/table">
            <a:tbl>
              <a:tblPr firstRow="1" bandRow="1">
                <a:tableStyleId>{5C22544A-7EE6-4342-B048-85BDC9FD1C3A}</a:tableStyleId>
              </a:tblPr>
              <a:tblGrid>
                <a:gridCol w="3220720"/>
                <a:gridCol w="3749040"/>
              </a:tblGrid>
              <a:tr h="443230">
                <a:tc gridSpan="2">
                  <a:txBody>
                    <a:bodyPr/>
                    <a:lstStyle/>
                    <a:p>
                      <a:pPr algn="l">
                        <a:buNone/>
                      </a:pPr>
                      <a:r>
                        <a:rPr lang="zh-CN" altLang="zh-CN" b="1" dirty="0">
                          <a:latin typeface="Noto Sans S Chinese Bold" panose="020B0800000000000000" charset="-122"/>
                          <a:ea typeface="Noto Sans S Chinese Bold" panose="020B0800000000000000" charset="-122"/>
                        </a:rPr>
                        <a:t>WLAN </a:t>
                      </a:r>
                      <a:r>
                        <a:rPr lang="en-US" altLang="zh-CN" b="1" dirty="0">
                          <a:latin typeface="Noto Sans S Chinese Bold" panose="020B0800000000000000" charset="-122"/>
                          <a:ea typeface="Noto Sans S Chinese Bold" panose="020B0800000000000000" charset="-122"/>
                        </a:rPr>
                        <a:t>Antennas Specification</a:t>
                      </a:r>
                      <a:endParaRPr lang="en-US" altLang="zh-CN" b="1" dirty="0">
                        <a:latin typeface="Noto Sans S Chinese Bold" panose="020B0800000000000000" charset="-122"/>
                        <a:ea typeface="Noto Sans S Chinese Bold" panose="020B0800000000000000" charset="-122"/>
                      </a:endParaRPr>
                    </a:p>
                  </a:txBody>
                  <a:tcPr anchor="ctr"/>
                </a:tc>
                <a:tc hMerge="1">
                  <a:tcPr/>
                </a:tc>
              </a:tr>
              <a:tr h="426085">
                <a:tc>
                  <a:txBody>
                    <a:bodyPr/>
                    <a:lstStyle/>
                    <a:p>
                      <a:pPr indent="0" algn="l">
                        <a:buNone/>
                      </a:pPr>
                      <a:r>
                        <a:rPr lang="en-US" altLang="zh-CN" sz="1400" b="0" dirty="0">
                          <a:solidFill>
                            <a:srgbClr val="0E071B"/>
                          </a:solidFill>
                          <a:cs typeface="Arial" panose="020B0604020202020204" pitchFamily="34" charset="0"/>
                        </a:rPr>
                        <a:t>Frequency</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buNone/>
                      </a:pPr>
                      <a:r>
                        <a:rPr lang="zh-CN" altLang="en-US" sz="1400" b="0">
                          <a:solidFill>
                            <a:srgbClr val="0E071B"/>
                          </a:solidFill>
                          <a:cs typeface="Arial" panose="020B0604020202020204" pitchFamily="34" charset="0"/>
                        </a:rPr>
                        <a:t>2.4~2.4835GHz and 5.15~5.85GHz</a:t>
                      </a:r>
                      <a:endParaRPr lang="zh-CN" altLang="en-US" sz="1400" b="0">
                        <a:solidFill>
                          <a:srgbClr val="0E071B"/>
                        </a:solidFill>
                        <a:cs typeface="Arial" panose="020B0604020202020204" pitchFamily="34" charset="0"/>
                      </a:endParaRPr>
                    </a:p>
                  </a:txBody>
                  <a:tcPr marL="50800" marR="50800" marT="50800" marB="50800" anchor="ctr"/>
                </a:tc>
              </a:tr>
              <a:tr h="484505">
                <a:tc>
                  <a:txBody>
                    <a:bodyPr/>
                    <a:lstStyle/>
                    <a:p>
                      <a:pPr indent="0" algn="l">
                        <a:buNone/>
                      </a:pPr>
                      <a:r>
                        <a:rPr lang="en-US" altLang="zh-CN" sz="1400" b="0" dirty="0">
                          <a:solidFill>
                            <a:srgbClr val="0E071B"/>
                          </a:solidFill>
                          <a:cs typeface="Arial" panose="020B0604020202020204" pitchFamily="34" charset="0"/>
                        </a:rPr>
                        <a:t>Antennas Specification</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buNone/>
                      </a:pPr>
                      <a:r>
                        <a:rPr lang="zh-CN" altLang="en-US" sz="1400" b="0">
                          <a:solidFill>
                            <a:srgbClr val="0E071B"/>
                          </a:solidFill>
                          <a:cs typeface="Arial" panose="020B0604020202020204" pitchFamily="34" charset="0"/>
                        </a:rPr>
                        <a:t>Different antenna configurations are optional</a:t>
                      </a:r>
                      <a:endParaRPr lang="zh-CN" altLang="en-US" sz="1400" b="0">
                        <a:solidFill>
                          <a:srgbClr val="0E071B"/>
                        </a:solidFill>
                        <a:cs typeface="Arial" panose="020B0604020202020204" pitchFamily="34" charset="0"/>
                      </a:endParaRPr>
                    </a:p>
                    <a:p>
                      <a:pPr indent="0">
                        <a:buNone/>
                      </a:pPr>
                      <a:r>
                        <a:rPr lang="zh-CN" altLang="en-US" sz="1400" b="0">
                          <a:solidFill>
                            <a:srgbClr val="0E071B"/>
                          </a:solidFill>
                          <a:cs typeface="Arial" panose="020B0604020202020204" pitchFamily="34" charset="0"/>
                        </a:rPr>
                        <a:t>1. Omnidirectional antenna</a:t>
                      </a:r>
                      <a:endParaRPr lang="zh-CN" altLang="en-US" sz="1400" b="0">
                        <a:solidFill>
                          <a:srgbClr val="0E071B"/>
                        </a:solidFill>
                        <a:cs typeface="Arial" panose="020B0604020202020204" pitchFamily="34" charset="0"/>
                      </a:endParaRPr>
                    </a:p>
                    <a:p>
                      <a:pPr indent="0">
                        <a:buNone/>
                      </a:pPr>
                      <a:r>
                        <a:rPr lang="zh-CN" altLang="en-US" sz="1400" b="0">
                          <a:solidFill>
                            <a:srgbClr val="0E071B"/>
                          </a:solidFill>
                          <a:cs typeface="Arial" panose="020B0604020202020204" pitchFamily="34" charset="0"/>
                        </a:rPr>
                        <a:t>2. Directional antenna</a:t>
                      </a:r>
                      <a:endParaRPr lang="zh-CN" altLang="en-US" sz="1400" b="0">
                        <a:solidFill>
                          <a:srgbClr val="0E071B"/>
                        </a:solidFill>
                        <a:cs typeface="Arial" panose="020B0604020202020204" pitchFamily="34" charset="0"/>
                      </a:endParaRPr>
                    </a:p>
                  </a:txBody>
                  <a:tcPr marL="50800" marR="50800" marT="50800" marB="50800" anchor="ctr"/>
                </a:tc>
              </a:tr>
              <a:tr h="426085">
                <a:tc>
                  <a:txBody>
                    <a:bodyPr/>
                    <a:lstStyle/>
                    <a:p>
                      <a:pPr indent="0" algn="l">
                        <a:buNone/>
                      </a:pPr>
                      <a:r>
                        <a:rPr lang="en-US" altLang="zh-CN" sz="1400" b="0" dirty="0">
                          <a:solidFill>
                            <a:srgbClr val="0E071B"/>
                          </a:solidFill>
                          <a:cs typeface="Arial" panose="020B0604020202020204" pitchFamily="34" charset="0"/>
                        </a:rPr>
                        <a:t>P</a:t>
                      </a:r>
                      <a:r>
                        <a:rPr lang="zh-CN" altLang="en-US" sz="1400" b="0" dirty="0">
                          <a:solidFill>
                            <a:srgbClr val="0E071B"/>
                          </a:solidFill>
                          <a:cs typeface="Arial" panose="020B0604020202020204" pitchFamily="34" charset="0"/>
                        </a:rPr>
                        <a:t>olarization</a:t>
                      </a:r>
                      <a:endParaRPr lang="zh-CN" altLang="en-US" sz="1400" b="0" dirty="0">
                        <a:solidFill>
                          <a:srgbClr val="0E071B"/>
                        </a:solidFill>
                        <a:cs typeface="Arial" panose="020B0604020202020204" pitchFamily="34" charset="0"/>
                      </a:endParaRPr>
                    </a:p>
                  </a:txBody>
                  <a:tcPr marL="50800" marR="50800" marT="50800" marB="50800" anchor="ctr"/>
                </a:tc>
                <a:tc>
                  <a:txBody>
                    <a:bodyPr/>
                    <a:lstStyle/>
                    <a:p>
                      <a:pPr indent="0">
                        <a:buNone/>
                      </a:pPr>
                      <a:r>
                        <a:rPr lang="zh-CN" altLang="en-US" sz="1400" b="0">
                          <a:solidFill>
                            <a:srgbClr val="0E071B"/>
                          </a:solidFill>
                          <a:cs typeface="Arial" panose="020B0604020202020204" pitchFamily="34" charset="0"/>
                        </a:rPr>
                        <a:t>dual polarization</a:t>
                      </a:r>
                      <a:endParaRPr lang="zh-CN" altLang="en-US" sz="1400" b="0">
                        <a:solidFill>
                          <a:srgbClr val="0E071B"/>
                        </a:solidFill>
                        <a:cs typeface="Arial" panose="020B0604020202020204" pitchFamily="34" charset="0"/>
                      </a:endParaRPr>
                    </a:p>
                  </a:txBody>
                  <a:tcPr marL="50800" marR="50800" marT="50800" marB="50800" anchor="ctr"/>
                </a:tc>
              </a:tr>
              <a:tr h="509270">
                <a:tc>
                  <a:txBody>
                    <a:bodyPr/>
                    <a:lstStyle/>
                    <a:p>
                      <a:pPr indent="0" algn="l">
                        <a:buNone/>
                      </a:pPr>
                      <a:r>
                        <a:rPr lang="zh-CN" altLang="en-US" sz="1400" b="0" dirty="0">
                          <a:solidFill>
                            <a:srgbClr val="0E071B"/>
                          </a:solidFill>
                          <a:cs typeface="Arial" panose="020B0604020202020204" pitchFamily="34" charset="0"/>
                        </a:rPr>
                        <a:t>Antenna efficiency</a:t>
                      </a:r>
                      <a:endParaRPr lang="zh-CN" altLang="en-US" sz="1400" b="0" dirty="0">
                        <a:solidFill>
                          <a:srgbClr val="0E071B"/>
                        </a:solidFill>
                        <a:cs typeface="Arial" panose="020B0604020202020204" pitchFamily="34" charset="0"/>
                      </a:endParaRPr>
                    </a:p>
                  </a:txBody>
                  <a:tcPr marL="50800" marR="50800" marT="50800" marB="50800" anchor="ctr"/>
                </a:tc>
                <a:tc>
                  <a:txBody>
                    <a:bodyPr/>
                    <a:lstStyle/>
                    <a:p>
                      <a:pPr indent="0">
                        <a:buNone/>
                      </a:pPr>
                      <a:r>
                        <a:rPr lang="zh-CN" altLang="en-US" sz="1400" b="0" dirty="0">
                          <a:solidFill>
                            <a:srgbClr val="0E071B"/>
                          </a:solidFill>
                          <a:cs typeface="Arial" panose="020B0604020202020204" pitchFamily="34" charset="0"/>
                        </a:rPr>
                        <a:t>≧50% @ 2.4~2.4835GHz</a:t>
                      </a:r>
                      <a:endParaRPr lang="zh-CN" altLang="en-US" sz="1400" b="0" dirty="0">
                        <a:solidFill>
                          <a:srgbClr val="0E071B"/>
                        </a:solidFill>
                        <a:cs typeface="Arial" panose="020B0604020202020204" pitchFamily="34" charset="0"/>
                      </a:endParaRPr>
                    </a:p>
                    <a:p>
                      <a:pPr indent="0">
                        <a:buNone/>
                      </a:pPr>
                      <a:r>
                        <a:rPr lang="zh-CN" altLang="en-US" sz="1400" b="0" dirty="0">
                          <a:solidFill>
                            <a:srgbClr val="0E071B"/>
                          </a:solidFill>
                          <a:cs typeface="Arial" panose="020B0604020202020204" pitchFamily="34" charset="0"/>
                        </a:rPr>
                        <a:t>≧50% @ 5.15~5.85GHz</a:t>
                      </a:r>
                      <a:endParaRPr lang="zh-CN" altLang="en-US" sz="1400" b="0" dirty="0">
                        <a:solidFill>
                          <a:srgbClr val="0E071B"/>
                        </a:solidFill>
                        <a:cs typeface="Arial" panose="020B0604020202020204" pitchFamily="34" charset="0"/>
                      </a:endParaRPr>
                    </a:p>
                  </a:txBody>
                  <a:tcPr marL="50800" marR="50800" marT="50800" marB="50800" anchor="ctr"/>
                </a:tc>
              </a:tr>
            </a:tbl>
          </a:graphicData>
        </a:graphic>
      </p:graphicFrame>
      <p:sp>
        <p:nvSpPr>
          <p:cNvPr id="11" name="文本框 10"/>
          <p:cNvSpPr txBox="1"/>
          <p:nvPr/>
        </p:nvSpPr>
        <p:spPr>
          <a:xfrm>
            <a:off x="821218" y="4301185"/>
            <a:ext cx="4011295"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Power and Power Consumption</a:t>
            </a:r>
            <a:endPar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endParaRPr>
          </a:p>
        </p:txBody>
      </p:sp>
      <p:sp>
        <p:nvSpPr>
          <p:cNvPr id="12" name="矩形: 圆角 16"/>
          <p:cNvSpPr/>
          <p:nvPr/>
        </p:nvSpPr>
        <p:spPr>
          <a:xfrm>
            <a:off x="272415" y="418401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08</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graphicFrame>
        <p:nvGraphicFramePr>
          <p:cNvPr id="13" name="表格 12"/>
          <p:cNvGraphicFramePr/>
          <p:nvPr>
            <p:custDataLst>
              <p:tags r:id="rId2"/>
            </p:custDataLst>
          </p:nvPr>
        </p:nvGraphicFramePr>
        <p:xfrm>
          <a:off x="272232" y="5080025"/>
          <a:ext cx="7237730" cy="4291965"/>
        </p:xfrm>
        <a:graphic>
          <a:graphicData uri="http://schemas.openxmlformats.org/drawingml/2006/table">
            <a:tbl>
              <a:tblPr firstRow="1" bandRow="1">
                <a:tableStyleId>{5C22544A-7EE6-4342-B048-85BDC9FD1C3A}</a:tableStyleId>
              </a:tblPr>
              <a:tblGrid>
                <a:gridCol w="3220720"/>
                <a:gridCol w="4017010"/>
              </a:tblGrid>
              <a:tr h="443230">
                <a:tc gridSpan="2">
                  <a:txBody>
                    <a:bodyPr/>
                    <a:lstStyle/>
                    <a:p>
                      <a:pPr algn="l">
                        <a:buNone/>
                      </a:pPr>
                      <a:r>
                        <a:rPr lang="zh-CN" altLang="en-US" b="1" dirty="0">
                          <a:latin typeface="Noto Sans S Chinese Bold" panose="020B0800000000000000" charset="-122"/>
                          <a:ea typeface="Noto Sans S Chinese Bold" panose="020B0800000000000000" charset="-122"/>
                        </a:rPr>
                        <a:t>Power and Power Consumption</a:t>
                      </a:r>
                      <a:endParaRPr lang="zh-CN" altLang="en-US" b="1" dirty="0">
                        <a:latin typeface="Noto Sans S Chinese Bold" panose="020B0800000000000000" charset="-122"/>
                        <a:ea typeface="Noto Sans S Chinese Bold" panose="020B0800000000000000" charset="-122"/>
                      </a:endParaRPr>
                    </a:p>
                  </a:txBody>
                  <a:tcPr anchor="ctr"/>
                </a:tc>
                <a:tc hMerge="1">
                  <a:tcPr/>
                </a:tc>
              </a:tr>
              <a:tr h="366395">
                <a:tc>
                  <a:txBody>
                    <a:bodyPr/>
                    <a:lstStyle/>
                    <a:p>
                      <a:pPr indent="0" algn="l">
                        <a:buNone/>
                      </a:pPr>
                      <a:r>
                        <a:rPr lang="zh-CN" altLang="en-US" sz="1000" b="0" dirty="0">
                          <a:solidFill>
                            <a:srgbClr val="0E071B"/>
                          </a:solidFill>
                          <a:cs typeface="Arial" panose="020B0604020202020204" pitchFamily="34" charset="0"/>
                        </a:rPr>
                        <a:t>IPQ</a:t>
                      </a:r>
                      <a:r>
                        <a:rPr lang="en-US" altLang="zh-CN" sz="1000" b="0" dirty="0">
                          <a:solidFill>
                            <a:srgbClr val="0E071B"/>
                          </a:solidFill>
                          <a:cs typeface="Arial" panose="020B0604020202020204" pitchFamily="34" charset="0"/>
                        </a:rPr>
                        <a:t>5018</a:t>
                      </a:r>
                      <a:endParaRPr lang="en-US" altLang="zh-CN" sz="1000" b="0" dirty="0">
                        <a:solidFill>
                          <a:srgbClr val="0E071B"/>
                        </a:solidFill>
                        <a:cs typeface="Arial" panose="020B0604020202020204" pitchFamily="34" charset="0"/>
                      </a:endParaRPr>
                    </a:p>
                  </a:txBody>
                  <a:tcPr marL="50800" marR="50800" marT="50800" marB="50800" anchor="ctr"/>
                </a:tc>
                <a:tc>
                  <a:txBody>
                    <a:bodyPr/>
                    <a:lstStyle/>
                    <a:p>
                      <a:pPr indent="0">
                        <a:buNone/>
                      </a:pPr>
                      <a:r>
                        <a:rPr lang="en-US" altLang="zh-CN" sz="1000" b="0" dirty="0">
                          <a:solidFill>
                            <a:srgbClr val="0E071B"/>
                          </a:solidFill>
                          <a:cs typeface="Arial" panose="020B0604020202020204" pitchFamily="34" charset="0"/>
                        </a:rPr>
                        <a:t>3.5</a:t>
                      </a:r>
                      <a:endParaRPr lang="en-US" altLang="zh-CN" sz="1000" b="0" dirty="0">
                        <a:solidFill>
                          <a:srgbClr val="0E071B"/>
                        </a:solidFill>
                        <a:cs typeface="Arial" panose="020B0604020202020204" pitchFamily="34" charset="0"/>
                      </a:endParaRPr>
                    </a:p>
                  </a:txBody>
                  <a:tcPr marL="50800" marR="50800" marT="50800" marB="50800" anchor="ctr"/>
                </a:tc>
              </a:tr>
              <a:tr h="365760">
                <a:tc>
                  <a:txBody>
                    <a:bodyPr/>
                    <a:lstStyle/>
                    <a:p>
                      <a:pPr indent="0" algn="l">
                        <a:buNone/>
                      </a:pPr>
                      <a:r>
                        <a:rPr lang="zh-CN" altLang="en-US" sz="1000" b="0" dirty="0">
                          <a:solidFill>
                            <a:srgbClr val="0E071B"/>
                          </a:solidFill>
                          <a:cs typeface="Arial" panose="020B0604020202020204" pitchFamily="34" charset="0"/>
                        </a:rPr>
                        <a:t>QCA</a:t>
                      </a:r>
                      <a:r>
                        <a:rPr lang="en-US" altLang="zh-CN" sz="1000" b="0" dirty="0">
                          <a:solidFill>
                            <a:srgbClr val="0E071B"/>
                          </a:solidFill>
                          <a:cs typeface="Arial" panose="020B0604020202020204" pitchFamily="34" charset="0"/>
                        </a:rPr>
                        <a:t>6102</a:t>
                      </a:r>
                      <a:endParaRPr lang="en-US" altLang="zh-CN" sz="1000" b="0" dirty="0">
                        <a:solidFill>
                          <a:srgbClr val="0E071B"/>
                        </a:solidFill>
                        <a:cs typeface="Arial" panose="020B0604020202020204" pitchFamily="34" charset="0"/>
                      </a:endParaRPr>
                    </a:p>
                  </a:txBody>
                  <a:tcPr marL="50800" marR="50800" marT="50800" marB="50800" anchor="ctr"/>
                </a:tc>
                <a:tc>
                  <a:txBody>
                    <a:bodyPr/>
                    <a:lstStyle/>
                    <a:p>
                      <a:pPr indent="0">
                        <a:buNone/>
                      </a:pPr>
                      <a:r>
                        <a:rPr lang="en-US" altLang="zh-CN" sz="1000" b="0" dirty="0">
                          <a:solidFill>
                            <a:srgbClr val="0E071B"/>
                          </a:solidFill>
                          <a:cs typeface="Arial" panose="020B0604020202020204" pitchFamily="34" charset="0"/>
                        </a:rPr>
                        <a:t>1.2</a:t>
                      </a:r>
                      <a:endParaRPr lang="en-US" altLang="zh-CN" sz="1000" b="0" dirty="0">
                        <a:solidFill>
                          <a:srgbClr val="0E071B"/>
                        </a:solidFill>
                        <a:cs typeface="Arial" panose="020B0604020202020204" pitchFamily="34" charset="0"/>
                      </a:endParaRPr>
                    </a:p>
                  </a:txBody>
                  <a:tcPr marL="50800" marR="50800" marT="50800" marB="50800" anchor="ctr"/>
                </a:tc>
              </a:tr>
              <a:tr h="390525">
                <a:tc>
                  <a:txBody>
                    <a:bodyPr/>
                    <a:lstStyle/>
                    <a:p>
                      <a:pPr indent="0" algn="l">
                        <a:buNone/>
                      </a:pPr>
                      <a:r>
                        <a:rPr lang="zh-CN" altLang="en-US" sz="1000" b="0" dirty="0">
                          <a:solidFill>
                            <a:srgbClr val="0E071B"/>
                          </a:solidFill>
                          <a:cs typeface="Arial" panose="020B0604020202020204" pitchFamily="34" charset="0"/>
                        </a:rPr>
                        <a:t>DDR</a:t>
                      </a:r>
                      <a:endParaRPr lang="zh-CN" altLang="en-US" sz="1000" b="0" dirty="0">
                        <a:solidFill>
                          <a:srgbClr val="0E071B"/>
                        </a:solidFill>
                        <a:cs typeface="Arial" panose="020B0604020202020204" pitchFamily="34" charset="0"/>
                      </a:endParaRPr>
                    </a:p>
                  </a:txBody>
                  <a:tcPr marL="50800" marR="50800" marT="50800" marB="50800" anchor="ctr"/>
                </a:tc>
                <a:tc>
                  <a:txBody>
                    <a:bodyPr/>
                    <a:lstStyle/>
                    <a:p>
                      <a:pPr indent="0">
                        <a:buNone/>
                      </a:pPr>
                      <a:r>
                        <a:rPr lang="en-US" altLang="zh-CN" sz="1000" b="0" dirty="0">
                          <a:solidFill>
                            <a:srgbClr val="0E071B"/>
                          </a:solidFill>
                          <a:cs typeface="Arial" panose="020B0604020202020204" pitchFamily="34" charset="0"/>
                        </a:rPr>
                        <a:t>1.4</a:t>
                      </a:r>
                      <a:endParaRPr lang="en-US" altLang="zh-CN" sz="1000" b="0" dirty="0">
                        <a:solidFill>
                          <a:srgbClr val="0E071B"/>
                        </a:solidFill>
                        <a:cs typeface="Arial" panose="020B0604020202020204" pitchFamily="34" charset="0"/>
                      </a:endParaRPr>
                    </a:p>
                  </a:txBody>
                  <a:tcPr marL="50800" marR="50800" marT="50800" marB="50800" anchor="ctr"/>
                </a:tc>
              </a:tr>
              <a:tr h="367030">
                <a:tc>
                  <a:txBody>
                    <a:bodyPr/>
                    <a:lstStyle/>
                    <a:p>
                      <a:pPr indent="0" algn="l">
                        <a:buNone/>
                      </a:pPr>
                      <a:r>
                        <a:rPr lang="en-US" altLang="zh-CN" sz="1000" b="0">
                          <a:solidFill>
                            <a:srgbClr val="0E071B"/>
                          </a:solidFill>
                          <a:cs typeface="Arial" panose="020B0604020202020204" pitchFamily="34" charset="0"/>
                        </a:rPr>
                        <a:t>8337</a:t>
                      </a:r>
                      <a:endParaRPr lang="en-US" altLang="zh-CN" sz="10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zh-CN" sz="1000" b="0">
                          <a:solidFill>
                            <a:srgbClr val="0E071B"/>
                          </a:solidFill>
                          <a:cs typeface="Arial" panose="020B0604020202020204" pitchFamily="34" charset="0"/>
                        </a:rPr>
                        <a:t>1.2</a:t>
                      </a:r>
                      <a:endParaRPr lang="en-US" altLang="zh-CN" sz="1000" b="0">
                        <a:solidFill>
                          <a:srgbClr val="0E071B"/>
                        </a:solidFill>
                        <a:cs typeface="Arial" panose="020B0604020202020204" pitchFamily="34" charset="0"/>
                      </a:endParaRPr>
                    </a:p>
                  </a:txBody>
                  <a:tcPr marL="50800" marR="50800" marT="50800" marB="50800" anchor="ctr"/>
                </a:tc>
              </a:tr>
              <a:tr h="390525">
                <a:tc>
                  <a:txBody>
                    <a:bodyPr/>
                    <a:lstStyle/>
                    <a:p>
                      <a:pPr indent="0" algn="l">
                        <a:buNone/>
                      </a:pPr>
                      <a:r>
                        <a:rPr lang="zh-CN" altLang="en-US" sz="1000" b="0">
                          <a:solidFill>
                            <a:srgbClr val="0E071B"/>
                          </a:solidFill>
                          <a:cs typeface="Arial" panose="020B0604020202020204" pitchFamily="34" charset="0"/>
                        </a:rPr>
                        <a:t>2.4G PA 2*2</a:t>
                      </a:r>
                      <a:endParaRPr lang="zh-CN" altLang="en-US" sz="10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zh-CN" sz="1000" b="0" dirty="0">
                          <a:solidFill>
                            <a:srgbClr val="0E071B"/>
                          </a:solidFill>
                          <a:cs typeface="Arial" panose="020B0604020202020204" pitchFamily="34" charset="0"/>
                        </a:rPr>
                        <a:t>4</a:t>
                      </a:r>
                      <a:endParaRPr lang="en-US" altLang="zh-CN" sz="1000" b="0" dirty="0">
                        <a:solidFill>
                          <a:srgbClr val="0E071B"/>
                        </a:solidFill>
                        <a:cs typeface="Arial" panose="020B0604020202020204" pitchFamily="34" charset="0"/>
                      </a:endParaRPr>
                    </a:p>
                  </a:txBody>
                  <a:tcPr marL="50800" marR="50800" marT="50800" marB="50800" anchor="ctr"/>
                </a:tc>
              </a:tr>
              <a:tr h="390525">
                <a:tc>
                  <a:txBody>
                    <a:bodyPr/>
                    <a:lstStyle/>
                    <a:p>
                      <a:pPr indent="0" algn="l">
                        <a:buNone/>
                      </a:pPr>
                      <a:r>
                        <a:rPr lang="zh-CN" altLang="en-US" sz="1000" b="0">
                          <a:solidFill>
                            <a:srgbClr val="0E071B"/>
                          </a:solidFill>
                          <a:cs typeface="Arial" panose="020B0604020202020204" pitchFamily="34" charset="0"/>
                        </a:rPr>
                        <a:t>5G PA 2*2</a:t>
                      </a:r>
                      <a:endParaRPr lang="zh-CN" altLang="en-US" sz="10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zh-CN" sz="1000" b="0" dirty="0">
                          <a:solidFill>
                            <a:srgbClr val="0E071B"/>
                          </a:solidFill>
                          <a:cs typeface="Arial" panose="020B0604020202020204" pitchFamily="34" charset="0"/>
                        </a:rPr>
                        <a:t>3.5</a:t>
                      </a:r>
                      <a:endParaRPr lang="en-US" altLang="zh-CN" sz="1000" b="0" dirty="0">
                        <a:solidFill>
                          <a:srgbClr val="0E071B"/>
                        </a:solidFill>
                        <a:cs typeface="Arial" panose="020B0604020202020204" pitchFamily="34" charset="0"/>
                      </a:endParaRPr>
                    </a:p>
                  </a:txBody>
                  <a:tcPr marL="50800" marR="50800" marT="50800" marB="50800" anchor="ctr"/>
                </a:tc>
              </a:tr>
              <a:tr h="390525">
                <a:tc>
                  <a:txBody>
                    <a:bodyPr/>
                    <a:lstStyle/>
                    <a:p>
                      <a:pPr indent="0" algn="l">
                        <a:buNone/>
                      </a:pPr>
                      <a:r>
                        <a:rPr lang="zh-CN" altLang="en-US" sz="1000" b="0">
                          <a:solidFill>
                            <a:srgbClr val="0E071B"/>
                          </a:solidFill>
                          <a:cs typeface="Arial" panose="020B0604020202020204" pitchFamily="34" charset="0"/>
                        </a:rPr>
                        <a:t>Total （</a:t>
                      </a:r>
                      <a:r>
                        <a:rPr lang="en-US" altLang="zh-CN" sz="1000" b="0">
                          <a:solidFill>
                            <a:srgbClr val="0E071B"/>
                          </a:solidFill>
                          <a:cs typeface="Arial" panose="020B0604020202020204" pitchFamily="34" charset="0"/>
                        </a:rPr>
                        <a:t>W</a:t>
                      </a:r>
                      <a:r>
                        <a:rPr lang="zh-CN" altLang="en-US" sz="1000" b="0">
                          <a:solidFill>
                            <a:srgbClr val="0E071B"/>
                          </a:solidFill>
                          <a:cs typeface="Arial" panose="020B0604020202020204" pitchFamily="34" charset="0"/>
                        </a:rPr>
                        <a:t>）</a:t>
                      </a:r>
                      <a:endParaRPr lang="zh-CN" altLang="en-US" sz="10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zh-CN" sz="1000" b="0" dirty="0">
                          <a:solidFill>
                            <a:srgbClr val="0E071B"/>
                          </a:solidFill>
                          <a:cs typeface="Arial" panose="020B0604020202020204" pitchFamily="34" charset="0"/>
                        </a:rPr>
                        <a:t>15</a:t>
                      </a:r>
                      <a:endParaRPr lang="en-US" altLang="zh-CN" sz="1000" b="0" dirty="0">
                        <a:solidFill>
                          <a:srgbClr val="0E071B"/>
                        </a:solidFill>
                        <a:cs typeface="Arial" panose="020B0604020202020204" pitchFamily="34" charset="0"/>
                      </a:endParaRPr>
                    </a:p>
                  </a:txBody>
                  <a:tcPr marL="50800" marR="50800" marT="50800" marB="50800" anchor="ctr"/>
                </a:tc>
              </a:tr>
            </a:tbl>
          </a:graphicData>
        </a:graphic>
      </p:graphicFrame>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custDataLst>
              <p:tags r:id="rId1"/>
            </p:custDataLst>
          </p:nvPr>
        </p:nvGraphicFramePr>
        <p:xfrm>
          <a:off x="130810" y="134620"/>
          <a:ext cx="7425690" cy="4275455"/>
        </p:xfrm>
        <a:graphic>
          <a:graphicData uri="http://schemas.openxmlformats.org/drawingml/2006/table">
            <a:tbl>
              <a:tblPr firstRow="1" bandRow="1">
                <a:tableStyleId>{5C22544A-7EE6-4342-B048-85BDC9FD1C3A}</a:tableStyleId>
              </a:tblPr>
              <a:tblGrid>
                <a:gridCol w="3401695"/>
                <a:gridCol w="4023995"/>
              </a:tblGrid>
              <a:tr h="527685">
                <a:tc gridSpan="2">
                  <a:txBody>
                    <a:bodyPr/>
                    <a:p>
                      <a:pPr algn="l">
                        <a:buNone/>
                      </a:pPr>
                      <a:r>
                        <a:rPr lang="en-US" altLang="zh-CN" sz="1485">
                          <a:latin typeface="Noto Sans S Chinese Medium" panose="020B0600000000000000" charset="-122"/>
                          <a:ea typeface="Noto Sans S Chinese Medium" panose="020B0600000000000000" charset="-122"/>
                          <a:cs typeface="微软雅黑" panose="020B0503020204020204" charset="-122"/>
                          <a:sym typeface="+mn-ea"/>
                        </a:rPr>
                        <a:t>Software features</a:t>
                      </a:r>
                      <a:endParaRPr lang="zh-CN" altLang="zh-CN"/>
                    </a:p>
                  </a:txBody>
                  <a:tcPr anchor="ctr"/>
                </a:tc>
                <a:tc hMerge="1">
                  <a:tcPr/>
                </a:tc>
              </a:tr>
              <a:tr h="466090">
                <a:tc>
                  <a:txBody>
                    <a:bodyPr/>
                    <a:p>
                      <a:pPr indent="0" algn="l">
                        <a:buNone/>
                      </a:pPr>
                      <a:r>
                        <a:rPr lang="en-US" altLang="zh-CN" sz="1400" b="0">
                          <a:solidFill>
                            <a:srgbClr val="0E071B"/>
                          </a:solidFill>
                          <a:cs typeface="Arial" panose="020B0604020202020204" pitchFamily="34" charset="0"/>
                        </a:rPr>
                        <a:t>Working frequency</a:t>
                      </a:r>
                      <a:endParaRPr lang="en-US" altLang="zh-CN" sz="1400" b="0">
                        <a:solidFill>
                          <a:srgbClr val="0E071B"/>
                        </a:solidFill>
                        <a:cs typeface="Arial" panose="020B0604020202020204" pitchFamily="34" charset="0"/>
                      </a:endParaRPr>
                    </a:p>
                  </a:txBody>
                  <a:tcPr marL="50800" marR="50800" marT="50800" marB="50800" anchor="ctr"/>
                </a:tc>
                <a:tc>
                  <a:txBody>
                    <a:bodyPr/>
                    <a:p>
                      <a:pPr indent="0">
                        <a:buNone/>
                      </a:pPr>
                      <a:r>
                        <a:rPr lang="en-US" altLang="en-US" sz="1400" b="0">
                          <a:solidFill>
                            <a:srgbClr val="0E071B"/>
                          </a:solidFill>
                          <a:cs typeface="Arial" panose="020B0604020202020204" pitchFamily="34" charset="0"/>
                        </a:rPr>
                        <a:t>2.4GHz,5.8GHz</a:t>
                      </a:r>
                      <a:endParaRPr lang="en-US" altLang="en-US" sz="1400" b="0">
                        <a:solidFill>
                          <a:srgbClr val="0E071B"/>
                        </a:solidFill>
                        <a:cs typeface="Arial" panose="020B0604020202020204" pitchFamily="34" charset="0"/>
                      </a:endParaRPr>
                    </a:p>
                  </a:txBody>
                  <a:tcPr marL="50800" marR="50800" marT="50800" marB="50800" anchor="ctr"/>
                </a:tc>
              </a:tr>
              <a:tr h="466090">
                <a:tc>
                  <a:txBody>
                    <a:bodyPr/>
                    <a:p>
                      <a:pPr indent="0" algn="l">
                        <a:buNone/>
                      </a:pPr>
                      <a:r>
                        <a:rPr lang="zh-CN" altLang="en-US" sz="1400">
                          <a:solidFill>
                            <a:srgbClr val="0E071B"/>
                          </a:solidFill>
                          <a:latin typeface="微软雅黑" panose="020B0503020204020204" charset="-122"/>
                          <a:ea typeface="微软雅黑" panose="020B0503020204020204" charset="-122"/>
                          <a:cs typeface="Arial" panose="020B0604020202020204" pitchFamily="34" charset="0"/>
                          <a:sym typeface="+mn-ea"/>
                        </a:rPr>
                        <a:t>Transfer Protocol</a:t>
                      </a:r>
                      <a:endParaRPr lang="zh-CN" altLang="en-US" sz="1400" b="0">
                        <a:solidFill>
                          <a:srgbClr val="0E071B"/>
                        </a:solidFill>
                        <a:cs typeface="Arial" panose="020B0604020202020204" pitchFamily="34" charset="0"/>
                      </a:endParaRPr>
                    </a:p>
                  </a:txBody>
                  <a:tcPr marL="50800" marR="50800" marT="50800" marB="50800" anchor="ctr"/>
                </a:tc>
                <a:tc>
                  <a:txBody>
                    <a:bodyPr/>
                    <a:p>
                      <a:pPr indent="0">
                        <a:buNone/>
                      </a:pPr>
                      <a:r>
                        <a:rPr lang="en-US" altLang="en-US" sz="1400" b="0">
                          <a:solidFill>
                            <a:srgbClr val="0E071B"/>
                          </a:solidFill>
                        </a:rPr>
                        <a:t>Support 2.4G:802.11b/g/n , 5.8GHz：802.11a/n/ac/ax MIMO</a:t>
                      </a:r>
                      <a:endParaRPr lang="en-US" altLang="en-US" sz="1400" b="0">
                        <a:solidFill>
                          <a:srgbClr val="0E071B"/>
                        </a:solidFill>
                      </a:endParaRPr>
                    </a:p>
                  </a:txBody>
                  <a:tcPr marL="50800" marR="50800" marT="50800" marB="50800" anchor="ctr"/>
                </a:tc>
              </a:tr>
              <a:tr h="466725">
                <a:tc>
                  <a:txBody>
                    <a:bodyPr/>
                    <a:p>
                      <a:pPr indent="0" algn="l">
                        <a:buNone/>
                      </a:pPr>
                      <a:r>
                        <a:rPr lang="zh-CN" altLang="en-US" sz="1400">
                          <a:solidFill>
                            <a:srgbClr val="0E071B"/>
                          </a:solidFill>
                          <a:latin typeface="微软雅黑" panose="020B0503020204020204" charset="-122"/>
                          <a:ea typeface="微软雅黑" panose="020B0503020204020204" charset="-122"/>
                          <a:cs typeface="Arial" panose="020B0604020202020204" pitchFamily="34" charset="0"/>
                          <a:sym typeface="+mn-ea"/>
                        </a:rPr>
                        <a:t>Transfer </a:t>
                      </a:r>
                      <a:r>
                        <a:rPr lang="en-US" altLang="zh-CN" sz="1400">
                          <a:solidFill>
                            <a:srgbClr val="0E071B"/>
                          </a:solidFill>
                          <a:latin typeface="微软雅黑" panose="020B0503020204020204" charset="-122"/>
                          <a:ea typeface="微软雅黑" panose="020B0503020204020204" charset="-122"/>
                          <a:cs typeface="Arial" panose="020B0604020202020204" pitchFamily="34" charset="0"/>
                          <a:sym typeface="+mn-ea"/>
                        </a:rPr>
                        <a:t>Rate</a:t>
                      </a:r>
                      <a:endParaRPr lang="zh-CN" altLang="en-US" sz="1400" b="0">
                        <a:solidFill>
                          <a:srgbClr val="0E071B"/>
                        </a:solidFill>
                        <a:cs typeface="Arial" panose="020B0604020202020204" pitchFamily="34" charset="0"/>
                      </a:endParaRPr>
                    </a:p>
                  </a:txBody>
                  <a:tcPr marL="50800" marR="50800" marT="50800" marB="50800" anchor="ctr"/>
                </a:tc>
                <a:tc>
                  <a:txBody>
                    <a:bodyPr/>
                    <a:p>
                      <a:pPr indent="0">
                        <a:buNone/>
                      </a:pPr>
                      <a:r>
                        <a:rPr lang="en-US" altLang="en-US" sz="1400">
                          <a:solidFill>
                            <a:srgbClr val="0E071B"/>
                          </a:solidFill>
                          <a:sym typeface="+mn-ea"/>
                        </a:rPr>
                        <a:t>5 GHz: 2402 Mbps (802.11ax, HE160)</a:t>
                      </a:r>
                      <a:endParaRPr lang="en-US" altLang="en-US" sz="1400" b="0">
                        <a:solidFill>
                          <a:srgbClr val="0E071B"/>
                        </a:solidFill>
                      </a:endParaRPr>
                    </a:p>
                    <a:p>
                      <a:pPr indent="0">
                        <a:buNone/>
                      </a:pPr>
                      <a:r>
                        <a:rPr lang="en-US" altLang="en-US" sz="1400">
                          <a:solidFill>
                            <a:srgbClr val="0E071B"/>
                          </a:solidFill>
                          <a:sym typeface="+mn-ea"/>
                        </a:rPr>
                        <a:t> 2.4 GHz: 574 Mbps (802.11ax)</a:t>
                      </a:r>
                      <a:endParaRPr lang="en-US" altLang="en-US" sz="1400" b="0">
                        <a:solidFill>
                          <a:srgbClr val="0E071B"/>
                        </a:solidFill>
                      </a:endParaRPr>
                    </a:p>
                  </a:txBody>
                  <a:tcPr marL="50800" marR="50800" marT="50800" marB="50800" anchor="ctr"/>
                </a:tc>
              </a:tr>
              <a:tr h="483870">
                <a:tc>
                  <a:txBody>
                    <a:bodyPr/>
                    <a:p>
                      <a:pPr indent="0" algn="l">
                        <a:buNone/>
                      </a:pPr>
                      <a:r>
                        <a:rPr lang="en-US" altLang="zh-CN" sz="1400">
                          <a:solidFill>
                            <a:srgbClr val="0E071B"/>
                          </a:solidFill>
                          <a:latin typeface="微软雅黑" panose="020B0503020204020204" charset="-122"/>
                          <a:ea typeface="微软雅黑" panose="020B0503020204020204" charset="-122"/>
                          <a:cs typeface="Arial" panose="020B0604020202020204" pitchFamily="34" charset="0"/>
                          <a:sym typeface="+mn-ea"/>
                        </a:rPr>
                        <a:t>M</a:t>
                      </a:r>
                      <a:r>
                        <a:rPr lang="zh-CN" altLang="en-US" sz="1400">
                          <a:solidFill>
                            <a:srgbClr val="0E071B"/>
                          </a:solidFill>
                          <a:latin typeface="微软雅黑" panose="020B0503020204020204" charset="-122"/>
                          <a:ea typeface="微软雅黑" panose="020B0503020204020204" charset="-122"/>
                          <a:cs typeface="Arial" panose="020B0604020202020204" pitchFamily="34" charset="0"/>
                          <a:sym typeface="+mn-ea"/>
                        </a:rPr>
                        <a:t>odulation mode</a:t>
                      </a:r>
                      <a:endParaRPr lang="zh-CN" altLang="en-US" sz="1400" b="0">
                        <a:solidFill>
                          <a:srgbClr val="0E071B"/>
                        </a:solidFill>
                        <a:cs typeface="Arial" panose="020B0604020202020204" pitchFamily="34" charset="0"/>
                      </a:endParaRPr>
                    </a:p>
                  </a:txBody>
                  <a:tcPr marL="50800" marR="50800" marT="50800" marB="50800" anchor="ctr"/>
                </a:tc>
                <a:tc>
                  <a:txBody>
                    <a:bodyPr/>
                    <a:p>
                      <a:pPr indent="0">
                        <a:buNone/>
                      </a:pPr>
                      <a:r>
                        <a:rPr sz="1400" b="0">
                          <a:solidFill>
                            <a:srgbClr val="0E071B"/>
                          </a:solidFill>
                          <a:cs typeface="Arial" panose="020B0604020202020204" pitchFamily="34" charset="0"/>
                        </a:rPr>
                        <a:t>Support 50ms fast switching</a:t>
                      </a:r>
                      <a:endParaRPr sz="1400" b="0">
                        <a:solidFill>
                          <a:srgbClr val="0E071B"/>
                        </a:solidFill>
                        <a:cs typeface="Arial" panose="020B0604020202020204" pitchFamily="34" charset="0"/>
                      </a:endParaRPr>
                    </a:p>
                  </a:txBody>
                  <a:tcPr marL="50800" marR="50800" marT="50800" marB="50800" anchor="ctr"/>
                </a:tc>
              </a:tr>
              <a:tr h="466725">
                <a:tc>
                  <a:txBody>
                    <a:bodyPr/>
                    <a:p>
                      <a:pPr indent="0" algn="l">
                        <a:buNone/>
                      </a:pPr>
                      <a:endParaRPr lang="zh-CN" altLang="en-US" sz="1400" b="0">
                        <a:solidFill>
                          <a:srgbClr val="0E071B"/>
                        </a:solidFill>
                      </a:endParaRPr>
                    </a:p>
                    <a:p>
                      <a:pPr indent="0" algn="l">
                        <a:buNone/>
                      </a:pPr>
                      <a:r>
                        <a:rPr lang="zh-CN" altLang="en-US" sz="1400" b="0">
                          <a:solidFill>
                            <a:srgbClr val="0E071B"/>
                          </a:solidFill>
                        </a:rPr>
                        <a:t>Penetrate</a:t>
                      </a:r>
                      <a:endParaRPr lang="zh-CN" altLang="en-US" sz="1400" b="0">
                        <a:solidFill>
                          <a:srgbClr val="0E071B"/>
                        </a:solidFill>
                      </a:endParaRPr>
                    </a:p>
                  </a:txBody>
                  <a:tcPr marL="50800" marR="50800" marT="50800" marB="50800" anchor="ctr"/>
                </a:tc>
                <a:tc>
                  <a:txBody>
                    <a:bodyPr/>
                    <a:p>
                      <a:pPr indent="0">
                        <a:buNone/>
                      </a:pPr>
                      <a:r>
                        <a:rPr sz="1400" b="0">
                          <a:solidFill>
                            <a:srgbClr val="0E071B"/>
                          </a:solidFill>
                        </a:rPr>
                        <a:t>Support KVR roaming protocol, transparent transmission standard</a:t>
                      </a:r>
                      <a:endParaRPr sz="1400" b="0">
                        <a:solidFill>
                          <a:srgbClr val="0E071B"/>
                        </a:solidFill>
                      </a:endParaRPr>
                    </a:p>
                  </a:txBody>
                  <a:tcPr marL="50800" marR="50800" marT="50800" marB="50800" anchor="ctr"/>
                </a:tc>
              </a:tr>
              <a:tr h="466090">
                <a:tc>
                  <a:txBody>
                    <a:bodyPr/>
                    <a:p>
                      <a:pPr indent="0" algn="l">
                        <a:buNone/>
                      </a:pPr>
                      <a:r>
                        <a:rPr lang="zh-CN" altLang="zh-CN" sz="1400" b="0">
                          <a:solidFill>
                            <a:srgbClr val="0E071B"/>
                          </a:solidFill>
                          <a:cs typeface="Arial" panose="020B0604020202020204" pitchFamily="34" charset="0"/>
                        </a:rPr>
                        <a:t>wireless throughput</a:t>
                      </a:r>
                      <a:endParaRPr lang="zh-CN" altLang="zh-CN" sz="1400" b="0">
                        <a:solidFill>
                          <a:srgbClr val="0E071B"/>
                        </a:solidFill>
                        <a:cs typeface="Arial" panose="020B0604020202020204" pitchFamily="34" charset="0"/>
                      </a:endParaRPr>
                    </a:p>
                  </a:txBody>
                  <a:tcPr marL="50800" marR="50800" marT="50800" marB="50800" anchor="ctr"/>
                </a:tc>
                <a:tc>
                  <a:txBody>
                    <a:bodyPr/>
                    <a:p>
                      <a:pPr indent="0">
                        <a:buNone/>
                      </a:pPr>
                      <a:r>
                        <a:rPr lang="en-US" altLang="en-US" sz="1400" b="0">
                          <a:solidFill>
                            <a:srgbClr val="0E071B"/>
                          </a:solidFill>
                          <a:cs typeface="Arial" panose="020B0604020202020204" pitchFamily="34" charset="0"/>
                        </a:rPr>
                        <a:t>950Mbps</a:t>
                      </a:r>
                      <a:endParaRPr lang="en-US" altLang="en-US" sz="1400" b="0">
                        <a:solidFill>
                          <a:srgbClr val="0E071B"/>
                        </a:solidFill>
                        <a:cs typeface="Arial" panose="020B0604020202020204" pitchFamily="34" charset="0"/>
                      </a:endParaRPr>
                    </a:p>
                  </a:txBody>
                  <a:tcPr marL="50800" marR="50800" marT="50800" marB="50800" anchor="ctr"/>
                </a:tc>
              </a:tr>
            </a:tbl>
          </a:graphicData>
        </a:graphic>
      </p:graphicFrame>
      <p:graphicFrame>
        <p:nvGraphicFramePr>
          <p:cNvPr id="162" name="表格 3"/>
          <p:cNvGraphicFramePr/>
          <p:nvPr>
            <p:custDataLst>
              <p:tags r:id="rId2"/>
            </p:custDataLst>
          </p:nvPr>
        </p:nvGraphicFramePr>
        <p:xfrm>
          <a:off x="143510" y="3601720"/>
          <a:ext cx="7412990" cy="6238240"/>
        </p:xfrm>
        <a:graphic>
          <a:graphicData uri="http://schemas.openxmlformats.org/drawingml/2006/table">
            <a:tbl>
              <a:tblPr firstRow="1" bandRow="1">
                <a:tableStyleId>{4C3C2611-4C71-4FC5-86AE-919BDF0F9419}</a:tableStyleId>
              </a:tblPr>
              <a:tblGrid>
                <a:gridCol w="2466340"/>
                <a:gridCol w="1112520"/>
                <a:gridCol w="1005840"/>
                <a:gridCol w="2828290"/>
              </a:tblGrid>
              <a:tr h="464820">
                <a:tc gridSpan="4">
                  <a:txBody>
                    <a:bodyPr/>
                    <a:p>
                      <a:pPr algn="l" defTabSz="755650">
                        <a:defRPr sz="1800"/>
                      </a:pPr>
                      <a:r>
                        <a:rPr lang="en-US" altLang="zh-CN" sz="1200" b="1">
                          <a:latin typeface="+mn-lt"/>
                          <a:ea typeface="+mn-ea"/>
                          <a:cs typeface="+mn-cs"/>
                        </a:rPr>
                        <a:t>Systems</a:t>
                      </a:r>
                      <a:endParaRPr lang="en-US" altLang="zh-CN" sz="1200" b="1">
                        <a:latin typeface="+mn-lt"/>
                        <a:ea typeface="+mn-ea"/>
                        <a:cs typeface="+mn-cs"/>
                      </a:endParaRPr>
                    </a:p>
                  </a:txBody>
                  <a:tcPr marL="45720" marR="45720" anchor="ctr" horzOverflow="overflow">
                    <a:solidFill>
                      <a:srgbClr val="A9CCEE"/>
                    </a:solidFill>
                  </a:tcPr>
                </a:tc>
                <a:tc hMerge="1">
                  <a:tcPr/>
                </a:tc>
                <a:tc hMerge="1">
                  <a:tcPr/>
                </a:tc>
                <a:tc hMerge="1">
                  <a:tcPr/>
                </a:tc>
              </a:tr>
              <a:tr h="575310">
                <a:tc>
                  <a:txBody>
                    <a:bodyPr/>
                    <a:p>
                      <a:pPr algn="l" defTabSz="755650">
                        <a:defRPr sz="1800"/>
                      </a:pPr>
                      <a:r>
                        <a:rPr lang="en-US" altLang="zh-CN" sz="1400" dirty="0">
                          <a:latin typeface="+mn-lt"/>
                          <a:ea typeface="+mn-ea"/>
                          <a:cs typeface="+mn-cs"/>
                        </a:rPr>
                        <a:t>Systems status</a:t>
                      </a:r>
                      <a:endParaRPr lang="en-US" altLang="zh-CN" sz="1400" dirty="0">
                        <a:latin typeface="+mn-lt"/>
                        <a:ea typeface="+mn-ea"/>
                        <a:cs typeface="+mn-cs"/>
                      </a:endParaRPr>
                    </a:p>
                  </a:txBody>
                  <a:tcPr marL="45720" marR="45720" anchor="ctr" horzOverflow="overflow"/>
                </a:tc>
                <a:tc gridSpan="2">
                  <a:txBody>
                    <a:bodyPr/>
                    <a:p>
                      <a:pPr algn="l" defTabSz="755650">
                        <a:defRPr sz="1800"/>
                      </a:pPr>
                      <a:r>
                        <a:rPr lang="zh-CN" altLang="en-US" sz="1400" dirty="0">
                          <a:latin typeface="+mn-lt"/>
                          <a:ea typeface="+mn-ea"/>
                          <a:cs typeface="+mn-cs"/>
                        </a:rPr>
                        <a:t>current connection status</a:t>
                      </a:r>
                      <a:endParaRPr lang="zh-CN" altLang="en-US" sz="1400" dirty="0">
                        <a:latin typeface="+mn-lt"/>
                        <a:ea typeface="+mn-ea"/>
                        <a:cs typeface="+mn-cs"/>
                      </a:endParaRPr>
                    </a:p>
                  </a:txBody>
                  <a:tcPr marL="45720" marR="45720" anchor="ctr" horzOverflow="overflow"/>
                </a:tc>
                <a:tc hMerge="1">
                  <a:tcPr/>
                </a:tc>
                <a:tc>
                  <a:txBody>
                    <a:bodyPr/>
                    <a:p>
                      <a:pPr algn="l" defTabSz="755650">
                        <a:defRPr sz="1800"/>
                      </a:pPr>
                      <a:r>
                        <a:rPr sz="1400" dirty="0">
                          <a:latin typeface="+mn-lt"/>
                          <a:ea typeface="+mn-ea"/>
                          <a:cs typeface="+mn-cs"/>
                        </a:rPr>
                        <a:t>Client mode, KVR roaming protocol</a:t>
                      </a:r>
                      <a:endParaRPr sz="1400" dirty="0">
                        <a:latin typeface="+mn-lt"/>
                        <a:ea typeface="+mn-ea"/>
                        <a:cs typeface="+mn-cs"/>
                      </a:endParaRPr>
                    </a:p>
                  </a:txBody>
                  <a:tcPr marL="45720" marR="45720" anchor="ctr" horzOverflow="overflow"/>
                </a:tc>
              </a:tr>
              <a:tr h="464820">
                <a:tc gridSpan="2">
                  <a:txBody>
                    <a:bodyPr/>
                    <a:p>
                      <a:pPr algn="l" defTabSz="755650">
                        <a:defRPr sz="1800"/>
                      </a:pPr>
                      <a:r>
                        <a:rPr lang="en-US" sz="1400" dirty="0">
                          <a:latin typeface="+mn-lt"/>
                          <a:ea typeface="+mn-ea"/>
                          <a:cs typeface="+mn-cs"/>
                        </a:rPr>
                        <a:t>S</a:t>
                      </a:r>
                      <a:r>
                        <a:rPr sz="1400" dirty="0">
                          <a:latin typeface="+mn-lt"/>
                          <a:ea typeface="+mn-ea"/>
                          <a:cs typeface="+mn-cs"/>
                        </a:rPr>
                        <a:t>tatic IP</a:t>
                      </a:r>
                      <a:endParaRPr sz="1400" dirty="0">
                        <a:latin typeface="+mn-lt"/>
                        <a:ea typeface="+mn-ea"/>
                        <a:cs typeface="+mn-cs"/>
                      </a:endParaRPr>
                    </a:p>
                  </a:txBody>
                  <a:tcPr marL="45720" marR="45720" anchor="ctr" horzOverflow="overflow"/>
                </a:tc>
                <a:tc hMerge="1">
                  <a:tcPr/>
                </a:tc>
                <a:tc gridSpan="2">
                  <a:txBody>
                    <a:bodyPr/>
                    <a:p>
                      <a:pPr algn="l" defTabSz="755650">
                        <a:defRPr sz="1800"/>
                      </a:pPr>
                      <a:r>
                        <a:rPr sz="1400" dirty="0">
                          <a:latin typeface="+mn-lt"/>
                          <a:ea typeface="+mn-ea"/>
                          <a:cs typeface="+mn-cs"/>
                        </a:rPr>
                        <a:t>Independent intranet IP, isolated from transmission IP</a:t>
                      </a:r>
                      <a:endParaRPr sz="1400" dirty="0">
                        <a:latin typeface="+mn-lt"/>
                        <a:ea typeface="+mn-ea"/>
                        <a:cs typeface="+mn-cs"/>
                      </a:endParaRPr>
                    </a:p>
                  </a:txBody>
                  <a:tcPr marL="45720" marR="45720" anchor="ctr" horzOverflow="overflow"/>
                </a:tc>
                <a:tc hMerge="1">
                  <a:tcPr/>
                </a:tc>
              </a:tr>
              <a:tr h="464820">
                <a:tc gridSpan="2">
                  <a:txBody>
                    <a:bodyPr/>
                    <a:p>
                      <a:pPr algn="l" defTabSz="755650">
                        <a:defRPr sz="1800"/>
                      </a:pPr>
                      <a:r>
                        <a:rPr lang="en-US" altLang="zh-CN" sz="1400" dirty="0">
                          <a:latin typeface="+mn-lt"/>
                          <a:ea typeface="+mn-ea"/>
                          <a:cs typeface="+mn-cs"/>
                        </a:rPr>
                        <a:t>Wireless setting</a:t>
                      </a:r>
                      <a:endParaRPr lang="en-US" altLang="zh-CN" sz="1400" dirty="0">
                        <a:latin typeface="+mn-lt"/>
                        <a:ea typeface="+mn-ea"/>
                        <a:cs typeface="+mn-cs"/>
                      </a:endParaRPr>
                    </a:p>
                  </a:txBody>
                  <a:tcPr marL="45720" marR="45720" anchor="ctr" horzOverflow="overflow"/>
                </a:tc>
                <a:tc hMerge="1">
                  <a:tcPr/>
                </a:tc>
                <a:tc gridSpan="2">
                  <a:txBody>
                    <a:bodyPr/>
                    <a:p>
                      <a:pPr algn="l" defTabSz="755650">
                        <a:defRPr sz="1800"/>
                      </a:pPr>
                      <a:r>
                        <a:rPr lang="en-US" altLang="zh-CN" sz="1400" dirty="0">
                          <a:latin typeface="+mn-lt"/>
                          <a:ea typeface="+mn-ea"/>
                          <a:cs typeface="+mn-cs"/>
                        </a:rPr>
                        <a:t>V</a:t>
                      </a:r>
                      <a:r>
                        <a:rPr lang="zh-CN" altLang="en-US" sz="1400" dirty="0">
                          <a:latin typeface="+mn-lt"/>
                          <a:ea typeface="+mn-ea"/>
                          <a:cs typeface="+mn-cs"/>
                        </a:rPr>
                        <a:t>irtual</a:t>
                      </a:r>
                      <a:r>
                        <a:rPr lang="en-US" altLang="zh-CN" sz="1400" dirty="0">
                          <a:latin typeface="+mn-lt"/>
                          <a:ea typeface="+mn-ea"/>
                          <a:cs typeface="+mn-cs"/>
                        </a:rPr>
                        <a:t> SSID</a:t>
                      </a:r>
                      <a:endParaRPr lang="zh-CN" altLang="en-US" sz="1400" dirty="0">
                        <a:latin typeface="+mn-lt"/>
                        <a:ea typeface="+mn-ea"/>
                        <a:cs typeface="+mn-cs"/>
                      </a:endParaRPr>
                    </a:p>
                  </a:txBody>
                  <a:tcPr marL="45720" marR="45720" anchor="ctr" horzOverflow="overflow"/>
                </a:tc>
                <a:tc hMerge="1">
                  <a:tcPr/>
                </a:tc>
              </a:tr>
              <a:tr h="464820">
                <a:tc gridSpan="4">
                  <a:txBody>
                    <a:bodyPr/>
                    <a:p>
                      <a:pPr algn="l" defTabSz="755650">
                        <a:defRPr sz="1800"/>
                      </a:pPr>
                      <a:r>
                        <a:rPr lang="zh-CN" sz="1400" b="1">
                          <a:latin typeface="+mn-lt"/>
                          <a:ea typeface="+mn-ea"/>
                          <a:cs typeface="+mn-cs"/>
                        </a:rPr>
                        <a:t>List of Wireless Features</a:t>
                      </a:r>
                      <a:endParaRPr lang="zh-CN" sz="1400" b="1">
                        <a:latin typeface="+mn-lt"/>
                        <a:ea typeface="+mn-ea"/>
                        <a:cs typeface="+mn-cs"/>
                      </a:endParaRPr>
                    </a:p>
                  </a:txBody>
                  <a:tcPr marL="45720" marR="45720" anchor="ctr" horzOverflow="overflow">
                    <a:solidFill>
                      <a:srgbClr val="A9CCEE"/>
                    </a:solidFill>
                  </a:tcPr>
                </a:tc>
                <a:tc hMerge="1">
                  <a:tcPr/>
                </a:tc>
                <a:tc hMerge="1">
                  <a:tcPr/>
                </a:tc>
                <a:tc hMerge="1">
                  <a:tcPr/>
                </a:tc>
              </a:tr>
              <a:tr h="464820">
                <a:tc gridSpan="2">
                  <a:txBody>
                    <a:bodyPr/>
                    <a:p>
                      <a:pPr algn="l" defTabSz="755650">
                        <a:defRPr sz="1800"/>
                      </a:pPr>
                      <a:r>
                        <a:rPr lang="en-US" altLang="zh-CN" sz="1400" dirty="0">
                          <a:latin typeface="+mn-lt"/>
                          <a:ea typeface="+mn-ea"/>
                          <a:cs typeface="+mn-cs"/>
                        </a:rPr>
                        <a:t>Mode</a:t>
                      </a:r>
                      <a:endParaRPr lang="en-US" altLang="zh-CN" sz="1400" dirty="0">
                        <a:latin typeface="+mn-lt"/>
                        <a:ea typeface="+mn-ea"/>
                        <a:cs typeface="+mn-cs"/>
                      </a:endParaRPr>
                    </a:p>
                  </a:txBody>
                  <a:tcPr marL="45720" marR="45720" anchor="ctr" horzOverflow="overflow"/>
                </a:tc>
                <a:tc hMerge="1">
                  <a:tcPr/>
                </a:tc>
                <a:tc gridSpan="2">
                  <a:txBody>
                    <a:bodyPr/>
                    <a:p>
                      <a:pPr algn="l" defTabSz="755650">
                        <a:defRPr sz="1800"/>
                      </a:pPr>
                      <a:r>
                        <a:rPr lang="en-US" altLang="zh-CN" sz="1400">
                          <a:latin typeface="+mn-lt"/>
                          <a:ea typeface="+mn-ea"/>
                          <a:cs typeface="+mn-cs"/>
                        </a:rPr>
                        <a:t>Router,Access piont,client,mesh mode,</a:t>
                      </a:r>
                      <a:endParaRPr lang="en-US" altLang="zh-CN" sz="1400">
                        <a:latin typeface="+mn-lt"/>
                        <a:ea typeface="+mn-ea"/>
                        <a:cs typeface="+mn-cs"/>
                      </a:endParaRPr>
                    </a:p>
                  </a:txBody>
                  <a:tcPr marL="45720" marR="45720" anchor="ctr" horzOverflow="overflow"/>
                </a:tc>
                <a:tc hMerge="1">
                  <a:tcPr/>
                </a:tc>
              </a:tr>
              <a:tr h="550545">
                <a:tc gridSpan="2">
                  <a:txBody>
                    <a:bodyPr/>
                    <a:p>
                      <a:pPr algn="l" defTabSz="755650">
                        <a:buNone/>
                        <a:defRPr sz="1800"/>
                      </a:pPr>
                      <a:r>
                        <a:rPr lang="en-US" altLang="zh-CN" sz="1400" dirty="0">
                          <a:latin typeface="+mn-lt"/>
                          <a:ea typeface="+mn-ea"/>
                          <a:cs typeface="+mn-cs"/>
                        </a:rPr>
                        <a:t>KVR</a:t>
                      </a:r>
                      <a:endParaRPr lang="en-US" altLang="zh-CN" sz="1400" dirty="0">
                        <a:latin typeface="+mn-lt"/>
                        <a:ea typeface="+mn-ea"/>
                        <a:cs typeface="+mn-cs"/>
                      </a:endParaRPr>
                    </a:p>
                  </a:txBody>
                  <a:tcPr marL="45720" marR="45720" anchor="ctr" horzOverflow="overflow"/>
                </a:tc>
                <a:tc hMerge="1">
                  <a:tcPr/>
                </a:tc>
                <a:tc gridSpan="2">
                  <a:txBody>
                    <a:bodyPr/>
                    <a:p>
                      <a:pPr algn="l" defTabSz="755650">
                        <a:buNone/>
                        <a:defRPr sz="1800"/>
                      </a:pPr>
                      <a:r>
                        <a:rPr sz="1400" dirty="0">
                          <a:sym typeface="Helvetica"/>
                        </a:rPr>
                        <a:t>Support 802.11k, 802.11v, 802.11r protocol intelligent fast roaming, switching time ≤ 50ms</a:t>
                      </a:r>
                      <a:endParaRPr sz="1400" dirty="0">
                        <a:sym typeface="Helvetica"/>
                      </a:endParaRPr>
                    </a:p>
                  </a:txBody>
                  <a:tcPr marL="45720" marR="45720" anchor="ctr" horzOverflow="overflow"/>
                </a:tc>
                <a:tc hMerge="1">
                  <a:tcPr/>
                </a:tc>
              </a:tr>
              <a:tr h="464820">
                <a:tc gridSpan="2">
                  <a:txBody>
                    <a:bodyPr/>
                    <a:p>
                      <a:pPr algn="l" defTabSz="755650">
                        <a:defRPr sz="1800"/>
                      </a:pPr>
                      <a:r>
                        <a:rPr lang="en-US" altLang="zh-CN" sz="1400" dirty="0">
                          <a:latin typeface="+mn-lt"/>
                          <a:ea typeface="+mn-ea"/>
                          <a:cs typeface="+mn-cs"/>
                        </a:rPr>
                        <a:t>802.11mode chose</a:t>
                      </a:r>
                      <a:endParaRPr lang="en-US" altLang="zh-CN" sz="1400" dirty="0">
                        <a:latin typeface="+mn-lt"/>
                        <a:ea typeface="+mn-ea"/>
                        <a:cs typeface="+mn-cs"/>
                      </a:endParaRPr>
                    </a:p>
                  </a:txBody>
                  <a:tcPr marL="45720" marR="45720" anchor="ctr" horzOverflow="overflow"/>
                </a:tc>
                <a:tc hMerge="1">
                  <a:tcPr/>
                </a:tc>
                <a:tc gridSpan="2">
                  <a:txBody>
                    <a:bodyPr/>
                    <a:p>
                      <a:pPr algn="l" defTabSz="755650">
                        <a:defRPr sz="1800"/>
                      </a:pPr>
                      <a:r>
                        <a:rPr sz="1400" dirty="0">
                          <a:sym typeface="Helvetica"/>
                        </a:rPr>
                        <a:t>802.11b/g/n 802.11a</a:t>
                      </a:r>
                      <a:r>
                        <a:rPr lang="en-US" sz="1400" dirty="0">
                          <a:sym typeface="Helvetica"/>
                        </a:rPr>
                        <a:t>c/ax</a:t>
                      </a:r>
                      <a:endParaRPr sz="1400" dirty="0">
                        <a:sym typeface="Helvetica"/>
                      </a:endParaRPr>
                    </a:p>
                  </a:txBody>
                  <a:tcPr marL="45720" marR="45720" anchor="ctr" horzOverflow="overflow"/>
                </a:tc>
                <a:tc hMerge="1">
                  <a:tcPr/>
                </a:tc>
              </a:tr>
              <a:tr h="464185">
                <a:tc gridSpan="2">
                  <a:txBody>
                    <a:bodyPr/>
                    <a:p>
                      <a:pPr algn="l" defTabSz="755650">
                        <a:defRPr sz="1800"/>
                      </a:pPr>
                      <a:r>
                        <a:rPr lang="zh-CN" altLang="en-US" sz="1400" dirty="0">
                          <a:latin typeface="+mn-lt"/>
                          <a:ea typeface="+mn-ea"/>
                          <a:cs typeface="+mn-cs"/>
                        </a:rPr>
                        <a:t>Channel settings</a:t>
                      </a:r>
                      <a:endParaRPr lang="zh-CN" altLang="en-US" sz="1400" dirty="0">
                        <a:latin typeface="+mn-lt"/>
                        <a:ea typeface="+mn-ea"/>
                        <a:cs typeface="+mn-cs"/>
                      </a:endParaRPr>
                    </a:p>
                  </a:txBody>
                  <a:tcPr marL="45720" marR="45720" anchor="ctr" horzOverflow="overflow"/>
                </a:tc>
                <a:tc hMerge="1">
                  <a:tcPr/>
                </a:tc>
                <a:tc gridSpan="2">
                  <a:txBody>
                    <a:bodyPr/>
                    <a:p>
                      <a:pPr algn="l" defTabSz="755650">
                        <a:defRPr sz="1800"/>
                      </a:pPr>
                      <a:r>
                        <a:rPr sz="1400" dirty="0">
                          <a:latin typeface="+mn-lt"/>
                          <a:ea typeface="+mn-ea"/>
                          <a:cs typeface="+mn-cs"/>
                        </a:rPr>
                        <a:t>Manual/Auto (Automatically select the best channel)</a:t>
                      </a:r>
                      <a:endParaRPr sz="1400" dirty="0">
                        <a:latin typeface="+mn-lt"/>
                        <a:ea typeface="+mn-ea"/>
                        <a:cs typeface="+mn-cs"/>
                      </a:endParaRPr>
                    </a:p>
                  </a:txBody>
                  <a:tcPr marL="45720" marR="45720" anchor="ctr" horzOverflow="overflow"/>
                </a:tc>
                <a:tc hMerge="1">
                  <a:tcPr/>
                </a:tc>
              </a:tr>
              <a:tr h="465455">
                <a:tc gridSpan="2">
                  <a:txBody>
                    <a:bodyPr/>
                    <a:p>
                      <a:pPr algn="l" defTabSz="755650">
                        <a:defRPr sz="1800"/>
                      </a:pPr>
                      <a:r>
                        <a:rPr lang="en-US" altLang="zh-CN" sz="1400" dirty="0">
                          <a:latin typeface="+mn-lt"/>
                          <a:ea typeface="+mn-ea"/>
                          <a:cs typeface="+mn-cs"/>
                        </a:rPr>
                        <a:t>T</a:t>
                      </a:r>
                      <a:r>
                        <a:rPr lang="zh-CN" altLang="en-US" sz="1400" dirty="0">
                          <a:latin typeface="+mn-lt"/>
                          <a:ea typeface="+mn-ea"/>
                          <a:cs typeface="+mn-cs"/>
                        </a:rPr>
                        <a:t>ransfer rate setting</a:t>
                      </a:r>
                      <a:endParaRPr lang="zh-CN" altLang="en-US" sz="1400" dirty="0">
                        <a:latin typeface="+mn-lt"/>
                        <a:ea typeface="+mn-ea"/>
                        <a:cs typeface="+mn-cs"/>
                      </a:endParaRPr>
                    </a:p>
                  </a:txBody>
                  <a:tcPr marL="45720" marR="45720" anchor="ctr" horzOverflow="overflow"/>
                </a:tc>
                <a:tc hMerge="1">
                  <a:tcPr/>
                </a:tc>
                <a:tc gridSpan="2">
                  <a:txBody>
                    <a:bodyPr/>
                    <a:p>
                      <a:pPr algn="l" defTabSz="755650">
                        <a:defRPr sz="1800"/>
                      </a:pPr>
                      <a:r>
                        <a:rPr sz="1400" dirty="0">
                          <a:sym typeface="+mn-ea"/>
                        </a:rPr>
                        <a:t>Manual/Auto</a:t>
                      </a:r>
                      <a:endParaRPr lang="zh-CN" altLang="en-US" sz="1400" dirty="0">
                        <a:latin typeface="+mn-lt"/>
                        <a:ea typeface="+mn-ea"/>
                        <a:cs typeface="+mn-cs"/>
                      </a:endParaRPr>
                    </a:p>
                  </a:txBody>
                  <a:tcPr marL="45720" marR="45720" anchor="ctr" horzOverflow="overflow"/>
                </a:tc>
                <a:tc hMerge="1">
                  <a:tcPr/>
                </a:tc>
              </a:tr>
              <a:tr h="464820">
                <a:tc gridSpan="2">
                  <a:txBody>
                    <a:bodyPr/>
                    <a:p>
                      <a:pPr algn="l" defTabSz="755650">
                        <a:defRPr sz="1800"/>
                      </a:pPr>
                      <a:r>
                        <a:rPr lang="en-US" altLang="zh-CN" sz="1400" dirty="0">
                          <a:latin typeface="+mn-lt"/>
                          <a:ea typeface="+mn-ea"/>
                          <a:cs typeface="+mn-cs"/>
                        </a:rPr>
                        <a:t>O</a:t>
                      </a:r>
                      <a:r>
                        <a:rPr lang="zh-CN" altLang="en-US" sz="1400" dirty="0">
                          <a:latin typeface="+mn-lt"/>
                          <a:ea typeface="+mn-ea"/>
                          <a:cs typeface="+mn-cs"/>
                        </a:rPr>
                        <a:t>utput power control</a:t>
                      </a:r>
                      <a:endParaRPr lang="zh-CN" altLang="en-US" sz="1400" dirty="0">
                        <a:latin typeface="+mn-lt"/>
                        <a:ea typeface="+mn-ea"/>
                        <a:cs typeface="+mn-cs"/>
                      </a:endParaRPr>
                    </a:p>
                  </a:txBody>
                  <a:tcPr marL="45720" marR="45720" anchor="ctr" horzOverflow="overflow"/>
                </a:tc>
                <a:tc hMerge="1">
                  <a:tcPr/>
                </a:tc>
                <a:tc gridSpan="2">
                  <a:txBody>
                    <a:bodyPr/>
                    <a:p>
                      <a:pPr algn="l" defTabSz="755650">
                        <a:defRPr sz="1800"/>
                      </a:pPr>
                      <a:r>
                        <a:rPr sz="1400" dirty="0">
                          <a:latin typeface="+mn-lt"/>
                          <a:ea typeface="+mn-ea"/>
                          <a:cs typeface="+mn-cs"/>
                        </a:rPr>
                        <a:t>User-defined output power (unit: dBm)</a:t>
                      </a:r>
                      <a:endParaRPr sz="1400" dirty="0">
                        <a:latin typeface="+mn-lt"/>
                        <a:ea typeface="+mn-ea"/>
                        <a:cs typeface="+mn-cs"/>
                      </a:endParaRPr>
                    </a:p>
                  </a:txBody>
                  <a:tcPr marL="45720" marR="45720" anchor="ctr" horzOverflow="overflow"/>
                </a:tc>
                <a:tc hMerge="1">
                  <a:tcPr/>
                </a:tc>
              </a:tr>
              <a:tr h="464185">
                <a:tc gridSpan="2">
                  <a:txBody>
                    <a:bodyPr/>
                    <a:p>
                      <a:pPr algn="l" defTabSz="755650">
                        <a:defRPr sz="1800"/>
                      </a:pPr>
                      <a:r>
                        <a:rPr lang="en-US" altLang="zh-CN" sz="1400" dirty="0">
                          <a:latin typeface="+mn-lt"/>
                          <a:ea typeface="+mn-ea"/>
                          <a:cs typeface="+mn-cs"/>
                        </a:rPr>
                        <a:t>S</a:t>
                      </a:r>
                      <a:r>
                        <a:rPr lang="zh-CN" altLang="en-US" sz="1400" dirty="0">
                          <a:latin typeface="+mn-lt"/>
                          <a:ea typeface="+mn-ea"/>
                          <a:cs typeface="+mn-cs"/>
                        </a:rPr>
                        <a:t>oftware upgrade</a:t>
                      </a:r>
                      <a:endParaRPr lang="zh-CN" altLang="en-US" sz="1400" dirty="0">
                        <a:latin typeface="+mn-lt"/>
                        <a:ea typeface="+mn-ea"/>
                        <a:cs typeface="+mn-cs"/>
                      </a:endParaRPr>
                    </a:p>
                  </a:txBody>
                  <a:tcPr marL="45720" marR="45720" anchor="ctr" horzOverflow="overflow"/>
                </a:tc>
                <a:tc hMerge="1">
                  <a:tcPr/>
                </a:tc>
                <a:tc gridSpan="2">
                  <a:txBody>
                    <a:bodyPr/>
                    <a:p>
                      <a:pPr algn="l" defTabSz="755650">
                        <a:defRPr sz="1800"/>
                      </a:pPr>
                      <a:r>
                        <a:rPr lang="zh-CN" altLang="en-US" sz="1400" dirty="0">
                          <a:latin typeface="+mn-lt"/>
                          <a:ea typeface="+mn-ea"/>
                          <a:cs typeface="+mn-cs"/>
                        </a:rPr>
                        <a:t>Update the latest software</a:t>
                      </a:r>
                      <a:endParaRPr lang="zh-CN" altLang="en-US" sz="1400" dirty="0">
                        <a:latin typeface="+mn-lt"/>
                        <a:ea typeface="+mn-ea"/>
                        <a:cs typeface="+mn-cs"/>
                      </a:endParaRPr>
                    </a:p>
                  </a:txBody>
                  <a:tcPr marL="45720" marR="45720" anchor="ctr" horzOverflow="overflow"/>
                </a:tc>
                <a:tc hMerge="1">
                  <a:tcPr/>
                </a:tc>
              </a:tr>
              <a:tr h="464820">
                <a:tc gridSpan="2">
                  <a:txBody>
                    <a:bodyPr/>
                    <a:p>
                      <a:pPr algn="l" defTabSz="755650">
                        <a:defRPr sz="1800"/>
                      </a:pPr>
                      <a:r>
                        <a:rPr lang="en-US" altLang="zh-CN" sz="1400" dirty="0">
                          <a:latin typeface="+mn-lt"/>
                          <a:ea typeface="+mn-ea"/>
                          <a:cs typeface="+mn-cs"/>
                        </a:rPr>
                        <a:t>R</a:t>
                      </a:r>
                      <a:r>
                        <a:rPr lang="zh-CN" altLang="en-US" sz="1400" dirty="0">
                          <a:latin typeface="+mn-lt"/>
                          <a:ea typeface="+mn-ea"/>
                          <a:cs typeface="+mn-cs"/>
                        </a:rPr>
                        <a:t>eset</a:t>
                      </a:r>
                      <a:endParaRPr lang="zh-CN" altLang="en-US" sz="1400" dirty="0">
                        <a:latin typeface="+mn-lt"/>
                        <a:ea typeface="+mn-ea"/>
                        <a:cs typeface="+mn-cs"/>
                      </a:endParaRPr>
                    </a:p>
                  </a:txBody>
                  <a:tcPr marL="45720" marR="45720" anchor="ctr" horzOverflow="overflow"/>
                </a:tc>
                <a:tc hMerge="1">
                  <a:tcPr/>
                </a:tc>
                <a:tc gridSpan="2">
                  <a:txBody>
                    <a:bodyPr/>
                    <a:p>
                      <a:pPr algn="l" defTabSz="755650">
                        <a:defRPr sz="1000">
                          <a:latin typeface="+mn-lt"/>
                          <a:ea typeface="+mn-ea"/>
                          <a:cs typeface="+mn-cs"/>
                        </a:defRPr>
                      </a:pPr>
                      <a:r>
                        <a:rPr lang="zh-CN" altLang="en-US" sz="1400" dirty="0"/>
                        <a:t>Restore current settings to factory mode</a:t>
                      </a:r>
                      <a:endParaRPr lang="zh-CN" altLang="en-US" sz="1400" dirty="0"/>
                    </a:p>
                  </a:txBody>
                  <a:tcPr marL="45720" marR="45720" anchor="ctr" horzOverflow="overflow"/>
                </a:tc>
                <a:tc hMerge="1">
                  <a:tcPr/>
                </a:tc>
              </a:tr>
            </a:tbl>
          </a:graphicData>
        </a:graphic>
      </p:graphicFrame>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588010" y="9835515"/>
            <a:ext cx="248285"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3" name="object 8"/>
          <p:cNvSpPr txBox="1">
            <a:spLocks noGrp="1"/>
          </p:cNvSpPr>
          <p:nvPr/>
        </p:nvSpPr>
        <p:spPr>
          <a:xfrm>
            <a:off x="-2382520" y="6878955"/>
            <a:ext cx="6392545" cy="38163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gn="l">
              <a:lnSpc>
                <a:spcPct val="100000"/>
              </a:lnSpc>
              <a:spcBef>
                <a:spcPts val="100"/>
              </a:spcBef>
            </a:pPr>
            <a:r>
              <a:rPr lang="en-US" altLang="zh-CN" sz="2400" spc="-185" dirty="0">
                <a:solidFill>
                  <a:schemeClr val="bg1">
                    <a:lumMod val="50000"/>
                  </a:schemeClr>
                </a:solidFill>
              </a:rPr>
              <a:t> </a:t>
            </a:r>
            <a:r>
              <a:rPr lang="en-US" altLang="zh-CN" sz="2000" spc="-185" dirty="0">
                <a:solidFill>
                  <a:schemeClr val="bg1">
                    <a:lumMod val="50000"/>
                  </a:schemeClr>
                </a:solidFill>
              </a:rPr>
              <a:t>   </a:t>
            </a:r>
            <a:r>
              <a:rPr lang="en-US" altLang="zh-CN" sz="1200" spc="-185" dirty="0">
                <a:solidFill>
                  <a:schemeClr val="bg1">
                    <a:lumMod val="50000"/>
                  </a:schemeClr>
                </a:solidFill>
              </a:rPr>
              <a:t>    </a:t>
            </a:r>
            <a:endParaRPr lang="en-US" altLang="zh-CN" sz="1400" dirty="0">
              <a:solidFill>
                <a:schemeClr val="bg1">
                  <a:lumMod val="50000"/>
                </a:schemeClr>
              </a:solidFill>
              <a:uFillTx/>
            </a:endParaRPr>
          </a:p>
        </p:txBody>
      </p:sp>
      <p:sp>
        <p:nvSpPr>
          <p:cNvPr id="21" name="文本框 20"/>
          <p:cNvSpPr txBox="1"/>
          <p:nvPr/>
        </p:nvSpPr>
        <p:spPr>
          <a:xfrm>
            <a:off x="944880" y="10320655"/>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000" spc="-55" dirty="0">
              <a:solidFill>
                <a:srgbClr val="0556A5"/>
              </a:solidFill>
              <a:cs typeface="Calibri" panose="020F0502020204030204"/>
              <a:sym typeface="+mn-ea"/>
            </a:endParaRPr>
          </a:p>
        </p:txBody>
      </p:sp>
      <p:sp>
        <p:nvSpPr>
          <p:cNvPr id="4" name="矩形: 圆角 16"/>
          <p:cNvSpPr/>
          <p:nvPr/>
        </p:nvSpPr>
        <p:spPr>
          <a:xfrm>
            <a:off x="355917" y="1958751"/>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dirty="0">
                <a:solidFill>
                  <a:prstClr val="white"/>
                </a:solidFill>
                <a:latin typeface="Aharoni" panose="02010803020104030203" pitchFamily="2" charset="-79"/>
                <a:ea typeface="阿里汉仪智能黑体" panose="00020600040101010101" pitchFamily="18" charset="-122"/>
                <a:cs typeface="Aharoni" panose="02010803020104030203" pitchFamily="2" charset="-79"/>
              </a:rPr>
              <a:t>10</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22" name="文本框 21"/>
          <p:cNvSpPr txBox="1"/>
          <p:nvPr/>
        </p:nvSpPr>
        <p:spPr>
          <a:xfrm>
            <a:off x="969009" y="2201843"/>
            <a:ext cx="2508885" cy="398780"/>
          </a:xfrm>
          <a:prstGeom prst="rect">
            <a:avLst/>
          </a:prstGeom>
          <a:noFill/>
        </p:spPr>
        <p:txBody>
          <a:bodyPr wrap="none" rtlCol="0">
            <a:spAutoFit/>
          </a:bodyPr>
          <a:lstStyle/>
          <a:p>
            <a:pPr marR="0" indent="0" algn="l" defTabSz="914400" fontAlgn="auto">
              <a:lnSpc>
                <a:spcPct val="100000"/>
              </a:lnSpc>
              <a:spcBef>
                <a:spcPts val="0"/>
              </a:spcBef>
              <a:spcAft>
                <a:spcPts val="0"/>
              </a:spcAft>
              <a:buClrTx/>
              <a:buSzTx/>
              <a:buFontTx/>
              <a:buNone/>
              <a:defRPr/>
            </a:pPr>
            <a:r>
              <a:rPr lang="en-US" altLang="zh-CN" sz="200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rPr>
              <a:t>P</a:t>
            </a:r>
            <a:r>
              <a:rPr sz="200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rPr>
              <a:t>hysical properties</a:t>
            </a:r>
            <a:endParaRPr kumimoji="0" lang="zh-CN" altLang="en-US" sz="2000" b="1" i="0" kern="1200" cap="none" spc="0" normalizeH="0" baseline="0" noProof="0" dirty="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endParaRPr>
          </a:p>
        </p:txBody>
      </p:sp>
      <p:graphicFrame>
        <p:nvGraphicFramePr>
          <p:cNvPr id="2" name="表格 1"/>
          <p:cNvGraphicFramePr/>
          <p:nvPr>
            <p:custDataLst>
              <p:tags r:id="rId1"/>
            </p:custDataLst>
          </p:nvPr>
        </p:nvGraphicFramePr>
        <p:xfrm>
          <a:off x="396240" y="2595801"/>
          <a:ext cx="6969760" cy="1618615"/>
        </p:xfrm>
        <a:graphic>
          <a:graphicData uri="http://schemas.openxmlformats.org/drawingml/2006/table">
            <a:tbl>
              <a:tblPr firstRow="1" bandRow="1">
                <a:tableStyleId>{5C22544A-7EE6-4342-B048-85BDC9FD1C3A}</a:tableStyleId>
              </a:tblPr>
              <a:tblGrid>
                <a:gridCol w="3044190"/>
                <a:gridCol w="3925570"/>
              </a:tblGrid>
              <a:tr h="443230">
                <a:tc gridSpan="2">
                  <a:txBody>
                    <a:bodyPr/>
                    <a:lstStyle/>
                    <a:p>
                      <a:pPr algn="l">
                        <a:buNone/>
                      </a:pPr>
                      <a:r>
                        <a:rPr lang="en-US" altLang="zh-CN" sz="1485">
                          <a:latin typeface="Noto Sans S Chinese Medium" panose="020B0600000000000000" charset="-122"/>
                          <a:ea typeface="Noto Sans S Chinese Medium" panose="020B0600000000000000" charset="-122"/>
                          <a:cs typeface="微软雅黑" panose="020B0503020204020204" charset="-122"/>
                          <a:sym typeface="+mn-ea"/>
                        </a:rPr>
                        <a:t>P</a:t>
                      </a:r>
                      <a:r>
                        <a:rPr sz="1485">
                          <a:latin typeface="Noto Sans S Chinese Medium" panose="020B0600000000000000" charset="-122"/>
                          <a:ea typeface="Noto Sans S Chinese Medium" panose="020B0600000000000000" charset="-122"/>
                          <a:cs typeface="微软雅黑" panose="020B0503020204020204" charset="-122"/>
                          <a:sym typeface="+mn-ea"/>
                        </a:rPr>
                        <a:t>hysical properties</a:t>
                      </a:r>
                      <a:endParaRPr lang="zh-CN" altLang="en-US" dirty="0"/>
                    </a:p>
                  </a:txBody>
                  <a:tcPr anchor="ctr"/>
                </a:tc>
                <a:tc hMerge="1">
                  <a:tcPr/>
                </a:tc>
              </a:tr>
              <a:tr h="391795">
                <a:tc rowSpan="3">
                  <a:txBody>
                    <a:bodyPr/>
                    <a:lstStyle/>
                    <a:p>
                      <a:pPr indent="0" algn="l">
                        <a:buNone/>
                      </a:pPr>
                      <a:r>
                        <a:rPr lang="en-US" altLang="zh-CN" sz="1400" b="0" dirty="0">
                          <a:solidFill>
                            <a:srgbClr val="0E071B"/>
                          </a:solidFill>
                        </a:rPr>
                        <a:t>W</a:t>
                      </a:r>
                      <a:r>
                        <a:rPr lang="zh-CN" altLang="zh-CN" sz="1400" b="0" dirty="0">
                          <a:solidFill>
                            <a:srgbClr val="0E071B"/>
                          </a:solidFill>
                        </a:rPr>
                        <a:t>orking environment</a:t>
                      </a:r>
                      <a:endParaRPr lang="zh-CN" altLang="zh-CN" sz="1400" b="0" dirty="0">
                        <a:solidFill>
                          <a:srgbClr val="0E071B"/>
                        </a:solidFill>
                      </a:endParaRPr>
                    </a:p>
                  </a:txBody>
                  <a:tcPr marL="50800" marR="50800" marT="50800" marB="50800" anchor="ctr"/>
                </a:tc>
                <a:tc>
                  <a:txBody>
                    <a:bodyPr/>
                    <a:lstStyle/>
                    <a:p>
                      <a:pPr>
                        <a:buNone/>
                      </a:pPr>
                      <a:r>
                        <a:rPr sz="1400"/>
                        <a:t>Working temperature: -40°C～70°C</a:t>
                      </a:r>
                      <a:endParaRPr sz="1400"/>
                    </a:p>
                  </a:txBody>
                  <a:tcPr marL="50800" marR="50800" marT="50800" marB="50800" anchor="ctr"/>
                </a:tc>
              </a:tr>
              <a:tr h="391795">
                <a:tc vMerge="1">
                  <a:tcPr marL="50800" marR="50800" marT="50800" marB="50800" anchor="ctr"/>
                </a:tc>
                <a:tc>
                  <a:txBody>
                    <a:bodyPr/>
                    <a:lstStyle/>
                    <a:p>
                      <a:pPr indent="0">
                        <a:buNone/>
                      </a:pPr>
                      <a:r>
                        <a:rPr sz="1400" b="0">
                          <a:solidFill>
                            <a:srgbClr val="0E071B"/>
                          </a:solidFill>
                        </a:rPr>
                        <a:t>Storage temperature: -50°C～80°C</a:t>
                      </a:r>
                      <a:endParaRPr sz="1400" b="0">
                        <a:solidFill>
                          <a:srgbClr val="0E071B"/>
                        </a:solidFill>
                      </a:endParaRPr>
                    </a:p>
                  </a:txBody>
                  <a:tcPr marL="50800" marR="50800" marT="50800" marB="50800" anchor="ctr"/>
                </a:tc>
              </a:tr>
              <a:tr h="391795">
                <a:tc vMerge="1">
                  <a:tcPr marL="50800" marR="50800" marT="50800" marB="50800" anchor="ctr"/>
                </a:tc>
                <a:tc>
                  <a:txBody>
                    <a:bodyPr/>
                    <a:lstStyle/>
                    <a:p>
                      <a:pPr indent="0">
                        <a:buNone/>
                      </a:pPr>
                      <a:r>
                        <a:rPr lang="zh-CN" altLang="en-US" sz="1400" b="0" dirty="0">
                          <a:solidFill>
                            <a:srgbClr val="0E071B"/>
                          </a:solidFill>
                        </a:rPr>
                        <a:t>Humidity: 5%～95% (non-condensing)</a:t>
                      </a:r>
                      <a:endParaRPr lang="zh-CN" altLang="en-US" sz="1400" b="0" dirty="0">
                        <a:solidFill>
                          <a:srgbClr val="0E071B"/>
                        </a:solidFill>
                      </a:endParaRPr>
                    </a:p>
                  </a:txBody>
                  <a:tcPr marL="50800" marR="50800" marT="50800" marB="50800" anchor="ctr"/>
                </a:tc>
              </a:tr>
            </a:tbl>
          </a:graphicData>
        </a:graphic>
      </p:graphicFrame>
      <p:graphicFrame>
        <p:nvGraphicFramePr>
          <p:cNvPr id="6" name="表格 5"/>
          <p:cNvGraphicFramePr>
            <a:graphicFrameLocks noGrp="1"/>
          </p:cNvGraphicFramePr>
          <p:nvPr>
            <p:custDataLst>
              <p:tags r:id="rId2"/>
            </p:custDataLst>
          </p:nvPr>
        </p:nvGraphicFramePr>
        <p:xfrm>
          <a:off x="396240" y="4833239"/>
          <a:ext cx="6969760" cy="1566545"/>
        </p:xfrm>
        <a:graphic>
          <a:graphicData uri="http://schemas.openxmlformats.org/drawingml/2006/table">
            <a:tbl>
              <a:tblPr firstRow="1" bandRow="1">
                <a:tableStyleId>{5C22544A-7EE6-4342-B048-85BDC9FD1C3A}</a:tableStyleId>
              </a:tblPr>
              <a:tblGrid>
                <a:gridCol w="3220720"/>
                <a:gridCol w="3749040"/>
              </a:tblGrid>
              <a:tr h="318135">
                <a:tc gridSpan="2">
                  <a:txBody>
                    <a:bodyPr/>
                    <a:lstStyle/>
                    <a:p>
                      <a:pPr algn="l">
                        <a:buNone/>
                      </a:pPr>
                      <a:r>
                        <a:rPr lang="zh-CN" altLang="en-US" b="1" dirty="0">
                          <a:latin typeface="Noto Sans S Chinese Bold" panose="020B0800000000000000" charset="-122"/>
                          <a:ea typeface="Noto Sans S Chinese Bold" panose="020B0800000000000000" charset="-122"/>
                        </a:rPr>
                        <a:t>Environmental indicators</a:t>
                      </a:r>
                      <a:endParaRPr lang="zh-CN" altLang="en-US" b="1" dirty="0">
                        <a:latin typeface="Noto Sans S Chinese Bold" panose="020B0800000000000000" charset="-122"/>
                        <a:ea typeface="Noto Sans S Chinese Bold" panose="020B0800000000000000" charset="-122"/>
                      </a:endParaRPr>
                    </a:p>
                  </a:txBody>
                  <a:tcPr anchor="ctr"/>
                </a:tc>
                <a:tc hMerge="1">
                  <a:tcPr/>
                </a:tc>
              </a:tr>
              <a:tr h="444500">
                <a:tc>
                  <a:txBody>
                    <a:bodyPr/>
                    <a:p>
                      <a:pPr indent="0">
                        <a:buNone/>
                      </a:pPr>
                      <a:r>
                        <a:rPr lang="en-US" altLang="zh-CN" sz="1400" b="0">
                          <a:latin typeface="宋体" panose="02010600030101010101" pitchFamily="2" charset="-122"/>
                          <a:cs typeface="宋体" panose="02010600030101010101" pitchFamily="2" charset="-122"/>
                        </a:rPr>
                        <a:t>A</a:t>
                      </a:r>
                      <a:r>
                        <a:rPr lang="zh-CN" altLang="en-US" sz="1400" b="0">
                          <a:latin typeface="宋体" panose="02010600030101010101" pitchFamily="2" charset="-122"/>
                          <a:cs typeface="宋体" panose="02010600030101010101" pitchFamily="2" charset="-122"/>
                        </a:rPr>
                        <a:t>ltitude</a:t>
                      </a:r>
                      <a:endParaRPr lang="zh-CN" altLang="en-US" sz="1400" b="0">
                        <a:latin typeface="宋体" panose="02010600030101010101" pitchFamily="2" charset="-122"/>
                        <a:cs typeface="宋体" panose="02010600030101010101" pitchFamily="2" charset="-122"/>
                      </a:endParaRPr>
                    </a:p>
                  </a:txBody>
                  <a:tcPr marL="0" marR="0" marT="0" marB="1" vert="horz" anchor="t"/>
                </a:tc>
                <a:tc>
                  <a:txBody>
                    <a:bodyPr/>
                    <a:p>
                      <a:pPr indent="0">
                        <a:buNone/>
                      </a:pPr>
                      <a:r>
                        <a:rPr lang="en-US" altLang="zh-CN" sz="1400" b="0">
                          <a:latin typeface="宋体" panose="02010600030101010101" pitchFamily="2" charset="-122"/>
                          <a:cs typeface="宋体" panose="02010600030101010101" pitchFamily="2" charset="-122"/>
                        </a:rPr>
                        <a:t>-1000m</a:t>
                      </a:r>
                      <a:r>
                        <a:rPr lang="en-US" altLang="zh-CN" sz="1400" b="0">
                          <a:latin typeface="Dotum" charset="0"/>
                          <a:cs typeface="Dotum" charset="0"/>
                        </a:rPr>
                        <a:t>~</a:t>
                      </a:r>
                      <a:r>
                        <a:rPr lang="en-US" altLang="zh-CN" sz="1400" b="0">
                          <a:latin typeface="宋体" panose="02010600030101010101" pitchFamily="2" charset="-122"/>
                          <a:cs typeface="宋体" panose="02010600030101010101" pitchFamily="2" charset="-122"/>
                        </a:rPr>
                        <a:t>5000m</a:t>
                      </a:r>
                      <a:endParaRPr lang="en-US" altLang="zh-CN" sz="1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tc>
              </a:tr>
              <a:tr h="401955">
                <a:tc>
                  <a:txBody>
                    <a:bodyPr/>
                    <a:p>
                      <a:pPr indent="0">
                        <a:buNone/>
                      </a:pPr>
                      <a:r>
                        <a:rPr lang="en-US" altLang="zh-CN" sz="1400" b="0">
                          <a:latin typeface="宋体" panose="02010600030101010101" pitchFamily="2" charset="-122"/>
                          <a:cs typeface="宋体" panose="02010600030101010101" pitchFamily="2" charset="-122"/>
                        </a:rPr>
                        <a:t>W</a:t>
                      </a:r>
                      <a:r>
                        <a:rPr lang="zh-CN" altLang="en-US" sz="1400" b="0">
                          <a:latin typeface="宋体" panose="02010600030101010101" pitchFamily="2" charset="-122"/>
                          <a:cs typeface="宋体" panose="02010600030101010101" pitchFamily="2" charset="-122"/>
                        </a:rPr>
                        <a:t>orking pressure</a:t>
                      </a:r>
                      <a:endParaRPr lang="zh-CN" altLang="en-US" sz="1400" b="0">
                        <a:latin typeface="宋体" panose="02010600030101010101" pitchFamily="2" charset="-122"/>
                        <a:cs typeface="宋体" panose="02010600030101010101" pitchFamily="2" charset="-122"/>
                      </a:endParaRPr>
                    </a:p>
                  </a:txBody>
                  <a:tcPr marL="0" marR="0" marT="0" marB="1" vert="horz" anchor="t"/>
                </a:tc>
                <a:tc>
                  <a:txBody>
                    <a:bodyPr/>
                    <a:p>
                      <a:pPr indent="0">
                        <a:buNone/>
                      </a:pPr>
                      <a:r>
                        <a:rPr lang="en-US" altLang="zh-CN" sz="1400" b="0">
                          <a:latin typeface="宋体" panose="02010600030101010101" pitchFamily="2" charset="-122"/>
                          <a:cs typeface="宋体" panose="02010600030101010101" pitchFamily="2" charset="-122"/>
                        </a:rPr>
                        <a:t>53kPa</a:t>
                      </a:r>
                      <a:r>
                        <a:rPr lang="en-US" altLang="zh-CN" sz="1400" b="0">
                          <a:latin typeface="Dotum" charset="0"/>
                          <a:cs typeface="Dotum" charset="0"/>
                        </a:rPr>
                        <a:t>~</a:t>
                      </a:r>
                      <a:r>
                        <a:rPr lang="en-US" altLang="zh-CN" sz="1400" b="0">
                          <a:latin typeface="宋体" panose="02010600030101010101" pitchFamily="2" charset="-122"/>
                          <a:cs typeface="宋体" panose="02010600030101010101" pitchFamily="2" charset="-122"/>
                        </a:rPr>
                        <a:t>105kPa</a:t>
                      </a:r>
                      <a:endParaRPr lang="en-US" altLang="zh-CN" sz="1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tc>
              </a:tr>
              <a:tr h="401955">
                <a:tc>
                  <a:txBody>
                    <a:bodyPr/>
                    <a:lstStyle/>
                    <a:p>
                      <a:r>
                        <a:rPr lang="zh-CN" altLang="en-US" sz="1400" dirty="0"/>
                        <a:t>Power consumption</a:t>
                      </a:r>
                      <a:endParaRPr lang="zh-CN" altLang="en-US" sz="1400" dirty="0"/>
                    </a:p>
                  </a:txBody>
                  <a:tcPr marL="50800" marR="50800" marT="50800" marB="50800" anchor="ctr"/>
                </a:tc>
                <a:tc>
                  <a:txBody>
                    <a:bodyPr/>
                    <a:lstStyle/>
                    <a:p>
                      <a:pPr indent="0">
                        <a:buNone/>
                      </a:pPr>
                      <a:r>
                        <a:rPr sz="1400" b="0" dirty="0">
                          <a:solidFill>
                            <a:srgbClr val="0E071B"/>
                          </a:solidFill>
                        </a:rPr>
                        <a:t>WIFI stand-alone full load power consumption≤9W</a:t>
                      </a:r>
                      <a:endParaRPr sz="1400" b="0" dirty="0">
                        <a:solidFill>
                          <a:srgbClr val="0E071B"/>
                        </a:solidFill>
                      </a:endParaRPr>
                    </a:p>
                  </a:txBody>
                  <a:tcPr marL="50800" marR="50800" marT="50800" marB="50800" anchor="ctr"/>
                </a:tc>
              </a:tr>
            </a:tbl>
          </a:graphicData>
        </a:graphic>
      </p:graphicFrame>
      <p:sp>
        <p:nvSpPr>
          <p:cNvPr id="15" name="矩形: 圆角 16"/>
          <p:cNvSpPr/>
          <p:nvPr/>
        </p:nvSpPr>
        <p:spPr>
          <a:xfrm>
            <a:off x="396182" y="4285107"/>
            <a:ext cx="548640" cy="497956"/>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11</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17" name="文本框 16"/>
          <p:cNvSpPr txBox="1"/>
          <p:nvPr/>
        </p:nvSpPr>
        <p:spPr>
          <a:xfrm>
            <a:off x="944879" y="4435514"/>
            <a:ext cx="3261995" cy="398780"/>
          </a:xfrm>
          <a:prstGeom prst="rect">
            <a:avLst/>
          </a:prstGeom>
          <a:noFill/>
        </p:spPr>
        <p:txBody>
          <a:bodyPr wrap="none" rtlCol="0">
            <a:spAutoFit/>
          </a:bodyPr>
          <a:lstStyle/>
          <a:p>
            <a:pPr marR="0" indent="0" algn="l" defTabSz="914400" fontAlgn="auto">
              <a:lnSpc>
                <a:spcPct val="100000"/>
              </a:lnSpc>
              <a:spcBef>
                <a:spcPts val="0"/>
              </a:spcBef>
              <a:spcAft>
                <a:spcPts val="0"/>
              </a:spcAft>
              <a:buClrTx/>
              <a:buSzTx/>
              <a:buFontTx/>
              <a:buNone/>
              <a:defRPr/>
            </a:pPr>
            <a:r>
              <a:rPr lang="zh-CN" altLang="en-US" sz="2000" b="1" dirty="0">
                <a:solidFill>
                  <a:srgbClr val="2C6089"/>
                </a:solidFill>
                <a:latin typeface="Noto Sans S Chinese Medium" panose="020B0600000000000000" charset="-122"/>
                <a:ea typeface="Noto Sans S Chinese Medium" panose="020B0600000000000000" charset="-122"/>
                <a:cs typeface="+mn-ea"/>
                <a:sym typeface="+mn-lt"/>
              </a:rPr>
              <a:t>Environmental indicators</a:t>
            </a:r>
            <a:endParaRPr lang="zh-CN" altLang="en-US" sz="2000" b="1" dirty="0">
              <a:solidFill>
                <a:srgbClr val="2C6089"/>
              </a:solidFill>
              <a:latin typeface="Noto Sans S Chinese Medium" panose="020B0600000000000000" charset="-122"/>
              <a:ea typeface="Noto Sans S Chinese Medium" panose="020B0600000000000000" charset="-122"/>
              <a:cs typeface="+mn-ea"/>
              <a:sym typeface="+mn-lt"/>
            </a:endParaRPr>
          </a:p>
        </p:txBody>
      </p:sp>
      <p:sp>
        <p:nvSpPr>
          <p:cNvPr id="18" name="文本框 17"/>
          <p:cNvSpPr txBox="1"/>
          <p:nvPr/>
        </p:nvSpPr>
        <p:spPr>
          <a:xfrm>
            <a:off x="831378" y="311480"/>
            <a:ext cx="656590" cy="398780"/>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en-US" altLang="zh-CN" sz="2000" b="1" i="0" kern="1200" cap="none" spc="0" normalizeH="0" baseline="0" noProof="0" dirty="0">
                <a:solidFill>
                  <a:srgbClr val="2C6089"/>
                </a:solidFill>
                <a:latin typeface="Noto Sans S Chinese Medium" panose="020B0600000000000000" charset="-122"/>
                <a:ea typeface="Noto Sans S Chinese Medium" panose="020B0600000000000000" charset="-122"/>
                <a:cs typeface="+mn-ea"/>
                <a:sym typeface="+mn-lt"/>
              </a:rPr>
              <a:t>LED</a:t>
            </a:r>
            <a:endParaRPr kumimoji="0" lang="en-US" altLang="zh-CN" sz="2000" b="1" i="0" kern="1200" cap="none" spc="0" normalizeH="0" baseline="0" noProof="0" dirty="0">
              <a:solidFill>
                <a:srgbClr val="2C6089"/>
              </a:solidFill>
              <a:latin typeface="Noto Sans S Chinese Medium" panose="020B0600000000000000" charset="-122"/>
              <a:ea typeface="Noto Sans S Chinese Medium" panose="020B0600000000000000" charset="-122"/>
              <a:cs typeface="+mn-ea"/>
              <a:sym typeface="+mn-lt"/>
            </a:endParaRPr>
          </a:p>
        </p:txBody>
      </p:sp>
      <p:sp>
        <p:nvSpPr>
          <p:cNvPr id="19" name="矩形: 圆角 16"/>
          <p:cNvSpPr/>
          <p:nvPr/>
        </p:nvSpPr>
        <p:spPr>
          <a:xfrm>
            <a:off x="282575" y="25209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09</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graphicFrame>
        <p:nvGraphicFramePr>
          <p:cNvPr id="20" name="表格 19"/>
          <p:cNvGraphicFramePr/>
          <p:nvPr>
            <p:custDataLst>
              <p:tags r:id="rId3"/>
            </p:custDataLst>
          </p:nvPr>
        </p:nvGraphicFramePr>
        <p:xfrm>
          <a:off x="355917" y="915039"/>
          <a:ext cx="6969760" cy="940435"/>
        </p:xfrm>
        <a:graphic>
          <a:graphicData uri="http://schemas.openxmlformats.org/drawingml/2006/table">
            <a:tbl>
              <a:tblPr firstRow="1" bandRow="1">
                <a:tableStyleId>{5C22544A-7EE6-4342-B048-85BDC9FD1C3A}</a:tableStyleId>
              </a:tblPr>
              <a:tblGrid>
                <a:gridCol w="6969760"/>
              </a:tblGrid>
              <a:tr h="443230">
                <a:tc>
                  <a:txBody>
                    <a:bodyPr/>
                    <a:lstStyle/>
                    <a:p>
                      <a:pPr algn="l">
                        <a:buNone/>
                      </a:pPr>
                      <a:r>
                        <a:rPr lang="en-US" altLang="zh-CN" b="1" dirty="0">
                          <a:latin typeface="Noto Sans S Chinese Bold" panose="020B0800000000000000" charset="-122"/>
                          <a:ea typeface="Noto Sans S Chinese Bold" panose="020B0800000000000000" charset="-122"/>
                        </a:rPr>
                        <a:t>LED</a:t>
                      </a:r>
                      <a:endParaRPr lang="en-US" altLang="zh-CN" b="1" dirty="0">
                        <a:latin typeface="Noto Sans S Chinese Bold" panose="020B0800000000000000" charset="-122"/>
                        <a:ea typeface="Noto Sans S Chinese Bold" panose="020B0800000000000000" charset="-122"/>
                      </a:endParaRPr>
                    </a:p>
                  </a:txBody>
                  <a:tcPr anchor="ctr"/>
                </a:tc>
              </a:tr>
              <a:tr h="497205">
                <a:tc>
                  <a:txBody>
                    <a:bodyPr/>
                    <a:lstStyle/>
                    <a:p>
                      <a:pPr indent="0" algn="l">
                        <a:buNone/>
                      </a:pPr>
                      <a:r>
                        <a:rPr sz="1400" b="0" dirty="0">
                          <a:solidFill>
                            <a:srgbClr val="0E071B"/>
                          </a:solidFill>
                        </a:rPr>
                        <a:t>4 LEDs to indicate the operating status of the product (configurable via GPIO)</a:t>
                      </a:r>
                      <a:endParaRPr sz="1400" b="0" dirty="0">
                        <a:solidFill>
                          <a:srgbClr val="0E071B"/>
                        </a:solidFill>
                      </a:endParaRPr>
                    </a:p>
                  </a:txBody>
                  <a:tcPr marL="50800" marR="50800" marT="50800" marB="50800" anchor="ctr"/>
                </a:tc>
              </a:tr>
            </a:tbl>
          </a:graphicData>
        </a:graphic>
      </p:graphicFrame>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487680" y="9916160"/>
            <a:ext cx="6443980" cy="460375"/>
          </a:xfrm>
          <a:prstGeom prst="rect">
            <a:avLst/>
          </a:prstGeom>
          <a:noFill/>
        </p:spPr>
        <p:txBody>
          <a:bodyPr wrap="square" rtlCol="0" anchor="t">
            <a:spAutoFit/>
          </a:bodyPr>
          <a:lstStyle/>
          <a:p>
            <a:pPr algn="l"/>
            <a:r>
              <a:rPr lang="en-US" altLang="zh-CN" sz="1200">
                <a:sym typeface="+mn-ea"/>
              </a:rPr>
              <a:t>Copyright©2020 shenzhen shuotian information technology CO.,LTD</a:t>
            </a:r>
            <a:r>
              <a:rPr lang="zh-CN" altLang="zh-CN" sz="1200">
                <a:sym typeface="+mn-ea"/>
              </a:rPr>
              <a:t>，all rights reserved</a:t>
            </a:r>
            <a:endParaRPr lang="zh-CN" altLang="zh-CN" sz="1200">
              <a:sym typeface="+mn-ea"/>
            </a:endParaRPr>
          </a:p>
          <a:p>
            <a:endParaRPr lang="zh-CN" altLang="zh-CN" sz="1200">
              <a:sym typeface="+mn-ea"/>
            </a:endParaRPr>
          </a:p>
        </p:txBody>
      </p:sp>
      <p:pic>
        <p:nvPicPr>
          <p:cNvPr id="3" name="图片 2" descr="logo-白色"/>
          <p:cNvPicPr>
            <a:picLocks noChangeAspect="1"/>
          </p:cNvPicPr>
          <p:nvPr/>
        </p:nvPicPr>
        <p:blipFill>
          <a:blip r:embed="rId2"/>
          <a:stretch>
            <a:fillRect/>
          </a:stretch>
        </p:blipFill>
        <p:spPr>
          <a:xfrm>
            <a:off x="487680" y="619125"/>
            <a:ext cx="2747010" cy="984885"/>
          </a:xfrm>
          <a:prstGeom prst="rect">
            <a:avLst/>
          </a:prstGeom>
        </p:spPr>
      </p:pic>
      <p:sp>
        <p:nvSpPr>
          <p:cNvPr id="4" name="文本框 3"/>
          <p:cNvSpPr txBox="1"/>
          <p:nvPr/>
        </p:nvSpPr>
        <p:spPr>
          <a:xfrm>
            <a:off x="849630" y="2623820"/>
            <a:ext cx="5387975" cy="3199765"/>
          </a:xfrm>
          <a:prstGeom prst="rect">
            <a:avLst/>
          </a:prstGeom>
          <a:noFill/>
        </p:spPr>
        <p:txBody>
          <a:bodyPr wrap="square" rtlCol="0" anchor="t">
            <a:spAutoFit/>
          </a:bodyPr>
          <a:p>
            <a:pPr marL="12700" algn="l">
              <a:lnSpc>
                <a:spcPct val="100000"/>
              </a:lnSpc>
              <a:spcBef>
                <a:spcPts val="100"/>
              </a:spcBef>
            </a:pPr>
            <a:r>
              <a:rPr lang="en-US" altLang="zh-CN" dirty="0">
                <a:solidFill>
                  <a:schemeClr val="bg1"/>
                </a:solidFill>
                <a:uFillTx/>
                <a:latin typeface="微软雅黑" panose="020B0503020204020204" charset="-122"/>
                <a:ea typeface="微软雅黑" panose="020B0503020204020204" charset="-122"/>
                <a:cs typeface="微软雅黑" panose="020B0503020204020204" charset="-122"/>
                <a:sym typeface="+mn-ea"/>
              </a:rPr>
              <a:t>Welcome to visit us for more info or quotation:</a:t>
            </a:r>
            <a:endParaRPr lang="zh-CN" altLang="en-US" dirty="0">
              <a:solidFill>
                <a:schemeClr val="bg1"/>
              </a:solidFill>
              <a:uFillTx/>
              <a:latin typeface="微软雅黑" panose="020B0503020204020204" charset="-122"/>
              <a:ea typeface="微软雅黑" panose="020B0503020204020204" charset="-122"/>
              <a:cs typeface="微软雅黑" panose="020B0503020204020204" charset="-122"/>
            </a:endParaRPr>
          </a:p>
          <a:p>
            <a:pPr marL="12700" algn="l">
              <a:lnSpc>
                <a:spcPct val="100000"/>
              </a:lnSpc>
              <a:spcBef>
                <a:spcPts val="100"/>
              </a:spcBef>
            </a:pPr>
            <a:endParaRPr lang="zh-CN" altLang="en-US" dirty="0">
              <a:solidFill>
                <a:schemeClr val="bg1"/>
              </a:solidFill>
              <a:uFillTx/>
              <a:latin typeface="微软雅黑" panose="020B0503020204020204" charset="-122"/>
              <a:ea typeface="微软雅黑" panose="020B0503020204020204" charset="-122"/>
              <a:cs typeface="微软雅黑" panose="020B0503020204020204" charset="-122"/>
            </a:endParaRPr>
          </a:p>
          <a:p>
            <a:pPr marL="12700" algn="l">
              <a:lnSpc>
                <a:spcPct val="100000"/>
              </a:lnSpc>
              <a:spcBef>
                <a:spcPts val="100"/>
              </a:spcBef>
            </a:pPr>
            <a:endParaRPr lang="en-US" altLang="zh-CN" sz="1400" dirty="0">
              <a:solidFill>
                <a:schemeClr val="bg1"/>
              </a:solidFill>
              <a:uFillTx/>
              <a:latin typeface="微软雅黑" panose="020B0503020204020204" charset="-122"/>
              <a:ea typeface="微软雅黑" panose="020B0503020204020204" charset="-122"/>
              <a:cs typeface="微软雅黑" panose="020B0503020204020204" charset="-122"/>
            </a:endParaRPr>
          </a:p>
          <a:p>
            <a:pPr marL="12700" algn="l" fontAlgn="auto">
              <a:lnSpc>
                <a:spcPct val="150000"/>
              </a:lnSpc>
              <a:spcBef>
                <a:spcPts val="100"/>
              </a:spcBef>
            </a:pPr>
            <a:r>
              <a:rPr lang="en-US" altLang="zh-CN" sz="1400" dirty="0">
                <a:solidFill>
                  <a:schemeClr val="bg1"/>
                </a:solidFill>
                <a:uFillTx/>
                <a:latin typeface="微软雅黑" panose="020B0503020204020204" charset="-122"/>
                <a:ea typeface="微软雅黑" panose="020B0503020204020204" charset="-122"/>
                <a:cs typeface="微软雅黑" panose="020B0503020204020204" charset="-122"/>
                <a:sym typeface="+mn-ea"/>
              </a:rPr>
              <a:t>SHENZHEN SHUOTIAN INFORMATION TECHNOLOGY CO.,LTD</a:t>
            </a:r>
            <a:endParaRPr lang="en-US" altLang="zh-CN" sz="1400" dirty="0">
              <a:solidFill>
                <a:schemeClr val="bg1"/>
              </a:solidFill>
              <a:uFillTx/>
              <a:latin typeface="微软雅黑" panose="020B0503020204020204" charset="-122"/>
              <a:ea typeface="微软雅黑" panose="020B0503020204020204" charset="-122"/>
              <a:cs typeface="微软雅黑" panose="020B0503020204020204" charset="-122"/>
            </a:endParaRPr>
          </a:p>
          <a:p>
            <a:pPr marL="12700">
              <a:lnSpc>
                <a:spcPct val="150000"/>
              </a:lnSpc>
              <a:spcBef>
                <a:spcPts val="100"/>
              </a:spcBef>
            </a:pPr>
            <a:r>
              <a:rPr lang="en-US" altLang="zh-CN" sz="1400">
                <a:solidFill>
                  <a:schemeClr val="bg1"/>
                </a:solidFill>
                <a:latin typeface="微软雅黑" panose="020B0503020204020204" charset="-122"/>
                <a:ea typeface="微软雅黑" panose="020B0503020204020204" charset="-122"/>
                <a:cs typeface="微软雅黑" panose="020B0503020204020204" charset="-122"/>
                <a:sym typeface="+mn-ea"/>
              </a:rPr>
              <a:t>2/F, Building E, Huasai Industrial Zone, Bantian Street,Longgang District, Shenzhen,Guangdong Province, China</a:t>
            </a:r>
            <a:r>
              <a:rPr lang="en-US" altLang="zh-CN" sz="1400" dirty="0" err="1">
                <a:solidFill>
                  <a:schemeClr val="bg1"/>
                </a:solidFill>
                <a:latin typeface="微软雅黑" panose="020B0503020204020204" charset="-122"/>
                <a:ea typeface="微软雅黑" panose="020B0503020204020204" charset="-122"/>
                <a:cs typeface="微软雅黑" panose="020B0503020204020204" charset="-122"/>
                <a:sym typeface="+mn-ea"/>
              </a:rPr>
              <a:t>ChinaWeb</a:t>
            </a:r>
            <a:r>
              <a:rPr lang="zh-CN" altLang="en-US" sz="1400" dirty="0">
                <a:solidFill>
                  <a:schemeClr val="bg1"/>
                </a:solidFill>
                <a:uFillTx/>
                <a:latin typeface="微软雅黑" panose="020B0503020204020204" charset="-122"/>
                <a:ea typeface="微软雅黑" panose="020B0503020204020204" charset="-122"/>
                <a:cs typeface="微软雅黑" panose="020B0503020204020204" charset="-122"/>
                <a:sym typeface="+mn-ea"/>
              </a:rPr>
              <a:t>：www.sskycn.com</a:t>
            </a:r>
            <a:endParaRPr lang="zh-CN" altLang="en-US" sz="1400" dirty="0">
              <a:solidFill>
                <a:schemeClr val="bg1"/>
              </a:solidFill>
              <a:uFillTx/>
              <a:latin typeface="微软雅黑" panose="020B0503020204020204" charset="-122"/>
              <a:ea typeface="微软雅黑" panose="020B0503020204020204" charset="-122"/>
              <a:cs typeface="微软雅黑" panose="020B0503020204020204" charset="-122"/>
            </a:endParaRPr>
          </a:p>
          <a:p>
            <a:pPr marL="12700" algn="l" fontAlgn="auto">
              <a:lnSpc>
                <a:spcPct val="150000"/>
              </a:lnSpc>
              <a:spcBef>
                <a:spcPts val="100"/>
              </a:spcBef>
            </a:pPr>
            <a:r>
              <a:rPr sz="1400" dirty="0">
                <a:solidFill>
                  <a:schemeClr val="bg1"/>
                </a:solidFill>
                <a:uFillTx/>
                <a:latin typeface="微软雅黑" panose="020B0503020204020204" charset="-122"/>
                <a:ea typeface="微软雅黑" panose="020B0503020204020204" charset="-122"/>
                <a:cs typeface="微软雅黑" panose="020B0503020204020204" charset="-122"/>
                <a:sym typeface="+mn-ea"/>
              </a:rPr>
              <a:t>E-mail：Natalie@sskycn.com</a:t>
            </a:r>
            <a:endParaRPr sz="140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a:p>
            <a:pPr marL="12700" algn="l" fontAlgn="auto">
              <a:lnSpc>
                <a:spcPct val="150000"/>
              </a:lnSpc>
              <a:spcBef>
                <a:spcPts val="100"/>
              </a:spcBef>
            </a:pPr>
            <a:r>
              <a:rPr sz="1400" dirty="0">
                <a:solidFill>
                  <a:schemeClr val="bg1"/>
                </a:solidFill>
                <a:uFillTx/>
                <a:latin typeface="微软雅黑" panose="020B0503020204020204" charset="-122"/>
                <a:ea typeface="微软雅黑" panose="020B0503020204020204" charset="-122"/>
                <a:cs typeface="微软雅黑" panose="020B0503020204020204" charset="-122"/>
                <a:sym typeface="+mn-ea"/>
              </a:rPr>
              <a:t>Tel/WhatsAPP/Wechat: +86-13760857118</a:t>
            </a:r>
            <a:endParaRPr lang="zh-CN" altLang="en-US" sz="1400"/>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1825" name="officeArt object" descr="图片 3"/>
          <p:cNvPicPr>
            <a:picLocks noChangeAspect="1"/>
          </p:cNvPicPr>
          <p:nvPr/>
        </p:nvPicPr>
        <p:blipFill>
          <a:blip r:embed="rId1"/>
          <a:stretch>
            <a:fillRect/>
          </a:stretch>
        </p:blipFill>
        <p:spPr>
          <a:xfrm>
            <a:off x="381953" y="103505"/>
            <a:ext cx="1171575" cy="376555"/>
          </a:xfrm>
          <a:prstGeom prst="rect">
            <a:avLst/>
          </a:prstGeom>
          <a:ln w="12700" cap="flat">
            <a:noFill/>
            <a:miter lim="400000"/>
            <a:headEnd/>
            <a:tailEnd/>
          </a:ln>
          <a:effectLst/>
        </p:spPr>
      </p:pic>
      <p:pic>
        <p:nvPicPr>
          <p:cNvPr id="11" name="图片 10" descr="图片1"/>
          <p:cNvPicPr>
            <a:picLocks noChangeAspect="1"/>
          </p:cNvPicPr>
          <p:nvPr/>
        </p:nvPicPr>
        <p:blipFill>
          <a:blip r:embed="rId2"/>
          <a:stretch>
            <a:fillRect/>
          </a:stretch>
        </p:blipFill>
        <p:spPr>
          <a:xfrm>
            <a:off x="480378" y="2466340"/>
            <a:ext cx="586740" cy="185420"/>
          </a:xfrm>
          <a:prstGeom prst="rect">
            <a:avLst/>
          </a:prstGeom>
        </p:spPr>
      </p:pic>
      <p:sp>
        <p:nvSpPr>
          <p:cNvPr id="12" name="object 8"/>
          <p:cNvSpPr txBox="1">
            <a:spLocks noGrp="1"/>
          </p:cNvSpPr>
          <p:nvPr/>
        </p:nvSpPr>
        <p:spPr>
          <a:xfrm>
            <a:off x="479108" y="741045"/>
            <a:ext cx="6641465" cy="736854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fontAlgn="auto">
              <a:lnSpc>
                <a:spcPct val="150000"/>
              </a:lnSpc>
              <a:spcBef>
                <a:spcPts val="100"/>
              </a:spcBef>
            </a:pPr>
            <a:r>
              <a:rPr lang="zh-CN" altLang="en-US" sz="2000" b="1" spc="-185" dirty="0">
                <a:latin typeface="Noto Sans S Chinese Regular" panose="020B0500000000000000" charset="-122"/>
                <a:ea typeface="Noto Sans S Chinese Regular" panose="020B0500000000000000" charset="-122"/>
                <a:cs typeface="Noto Sans S Chinese Regular" panose="020B0500000000000000" charset="-122"/>
              </a:rPr>
              <a:t>Power and responsibility statement</a:t>
            </a:r>
            <a:endParaRPr lang="zh-CN" altLang="en-US" sz="2000" b="1"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gn="just" fontAlgn="auto">
              <a:lnSpc>
                <a:spcPct val="150000"/>
              </a:lnSpc>
              <a:spcBef>
                <a:spcPts val="100"/>
              </a:spcBef>
            </a:pPr>
            <a:r>
              <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No content of this publication may be reproduced, disseminated, transcribed, stored in a retrieval system, or translated into any human or computer language, in any form or by any means, without the written permission of the Company. The use of unauthorized copies of products not only infringes copyright but may prevent Shuotian Information Technology from providing accurate and up-to-date information to users and operators.</a:t>
            </a:r>
            <a:endPar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endParaRPr>
          </a:p>
          <a:p>
            <a:pPr marL="12700" algn="just" fontAlgn="auto">
              <a:lnSpc>
                <a:spcPct val="150000"/>
              </a:lnSpc>
              <a:spcBef>
                <a:spcPts val="100"/>
              </a:spcBef>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en-US" altLang="zh-CN"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i</a:t>
            </a:r>
            <a:r>
              <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s the trademark of Shenzhen Shuotian Information Technology Co., Ltd. All other trademarks, product logos and trade names mentioned in this manual are the property of their respective owners.</a:t>
            </a:r>
            <a:endPar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12700" algn="just" fontAlgn="auto">
              <a:lnSpc>
                <a:spcPct val="150000"/>
              </a:lnSpc>
              <a:spcBef>
                <a:spcPts val="100"/>
              </a:spcBef>
            </a:pPr>
            <a:r>
              <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The content of this manual is subject to change due to product version upgrade or other reasons. S</a:t>
            </a:r>
            <a:r>
              <a:rPr lang="en-US" altLang="zh-CN"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h</a:t>
            </a:r>
            <a:r>
              <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uotian Information Technology Co., Ltd. reserves the right to modify the content of this manual without any notice or prompt. In laws and regulations allow range, day to recognize </a:t>
            </a:r>
            <a:r>
              <a:rPr lang="en-US" altLang="zh-CN"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Shuotian</a:t>
            </a:r>
            <a:r>
              <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 information technology co., LTD., in any case, all wrong because of the use of this product manual or this website content and cause of the accident, negligence, contract damage, defamation, copyright or intellectual property infringement and any special, incidental, indirect, secondary loss compensation, no any profits, data, and to compensate the loss of goodwill or anticipated savings, also does not assume any legal liability.</a:t>
            </a:r>
            <a:endPar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endParaRPr>
          </a:p>
          <a:p>
            <a:pPr marL="12700" fontAlgn="auto">
              <a:lnSpc>
                <a:spcPct val="150000"/>
              </a:lnSpc>
              <a:spcBef>
                <a:spcPts val="100"/>
              </a:spcBef>
            </a:pPr>
            <a:endParaRPr lang="zh-CN" altLang="en-US" sz="1400">
              <a:solidFill>
                <a:schemeClr val="tx1">
                  <a:lumMod val="75000"/>
                  <a:lumOff val="25000"/>
                </a:schemeClr>
              </a:solidFill>
              <a:latin typeface="Noto Sans S Chinese Regular" panose="020B0500000000000000" charset="-122"/>
              <a:ea typeface="Noto Sans S Chinese Regular" panose="020B0500000000000000" charset="-122"/>
              <a:cs typeface="Noto Sans S Chinese Regular" panose="020B0500000000000000" charset="-122"/>
              <a:sym typeface="+mn-ea"/>
            </a:endParaRPr>
          </a:p>
          <a:p>
            <a:pPr marL="12700" fontAlgn="auto">
              <a:lnSpc>
                <a:spcPct val="150000"/>
              </a:lnSpc>
              <a:spcBef>
                <a:spcPts val="100"/>
              </a:spcBef>
            </a:pPr>
            <a:r>
              <a:rPr lang="zh-CN" altLang="en-US" sz="2000" spc="-185" dirty="0">
                <a:latin typeface="Noto Sans S Chinese Medium" panose="020B0600000000000000" charset="-122"/>
                <a:ea typeface="Noto Sans S Chinese Medium" panose="020B0600000000000000" charset="-122"/>
                <a:sym typeface="+mn-ea"/>
              </a:rPr>
              <a:t>Security statement</a:t>
            </a:r>
            <a:endParaRPr lang="zh-CN" altLang="en-US" sz="2000" spc="-185" dirty="0">
              <a:latin typeface="Noto Sans S Chinese Medium" panose="020B0600000000000000" charset="-122"/>
              <a:ea typeface="Noto Sans S Chinese Medium" panose="020B0600000000000000" charset="-122"/>
              <a:sym typeface="+mn-ea"/>
            </a:endParaRPr>
          </a:p>
          <a:p>
            <a:pPr marL="12700" fontAlgn="auto">
              <a:lnSpc>
                <a:spcPct val="150000"/>
              </a:lnSpc>
              <a:spcBef>
                <a:spcPts val="100"/>
              </a:spcBef>
            </a:pPr>
            <a:r>
              <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rPr>
              <a:t>Please read the safety and compatibility information of the product before powering it up.</a:t>
            </a:r>
            <a:endPar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endParaRPr>
          </a:p>
          <a:p>
            <a:pPr marL="12700" fontAlgn="auto">
              <a:lnSpc>
                <a:spcPct val="150000"/>
              </a:lnSpc>
              <a:spcBef>
                <a:spcPts val="100"/>
              </a:spcBef>
            </a:pPr>
            <a:endParaRPr lang="zh-CN" altLang="en-US" sz="1400">
              <a:solidFill>
                <a:schemeClr val="tx1"/>
              </a:solidFill>
              <a:latin typeface="Noto Sans S Chinese Regular" panose="020B0500000000000000" charset="-122"/>
              <a:ea typeface="Noto Sans S Chinese Regular" panose="020B0500000000000000" charset="-122"/>
            </a:endParaRPr>
          </a:p>
          <a:p>
            <a:pPr marL="12700" fontAlgn="auto">
              <a:lnSpc>
                <a:spcPct val="150000"/>
              </a:lnSpc>
              <a:spcBef>
                <a:spcPts val="100"/>
              </a:spcBef>
            </a:pPr>
            <a:r>
              <a:rPr lang="zh-CN" altLang="en-US" sz="2000" spc="-185" dirty="0">
                <a:latin typeface="Noto Sans S Chinese Medium" panose="020B0600000000000000" charset="-122"/>
                <a:ea typeface="Noto Sans S Chinese Medium" panose="020B0600000000000000" charset="-122"/>
                <a:sym typeface="+mn-ea"/>
              </a:rPr>
              <a:t>Environmental statement</a:t>
            </a:r>
            <a:endParaRPr lang="zh-CN" altLang="en-US" sz="2000" spc="-185" dirty="0">
              <a:latin typeface="Noto Sans S Chinese Medium" panose="020B0600000000000000" charset="-122"/>
              <a:ea typeface="Noto Sans S Chinese Medium" panose="020B0600000000000000" charset="-122"/>
              <a:sym typeface="+mn-ea"/>
            </a:endParaRPr>
          </a:p>
          <a:p>
            <a:pPr marL="12700" algn="just" fontAlgn="auto">
              <a:lnSpc>
                <a:spcPct val="150000"/>
              </a:lnSpc>
              <a:spcBef>
                <a:spcPts val="100"/>
              </a:spcBef>
            </a:pPr>
            <a:r>
              <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rPr>
              <a:t>The product conforms to the design requirements of environmental protection. The storage, use and disposal of the product shall comply with the requirements of relevant national laws and regulations.</a:t>
            </a:r>
            <a:endPar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endParaRPr>
          </a:p>
          <a:p>
            <a:pPr marL="12700" algn="just" fontAlgn="auto">
              <a:lnSpc>
                <a:spcPct val="150000"/>
              </a:lnSpc>
              <a:spcBef>
                <a:spcPts val="100"/>
              </a:spcBef>
            </a:pPr>
            <a:endParaRPr lang="zh-CN" altLang="en-US" sz="1000" spc="-185" dirty="0">
              <a:solidFill>
                <a:schemeClr val="tx1">
                  <a:lumMod val="75000"/>
                  <a:lumOff val="25000"/>
                </a:schemeClr>
              </a:solidFill>
              <a:latin typeface="Noto Sans S Chinese Bold" panose="020B0800000000000000" charset="-122"/>
              <a:ea typeface="Noto Sans S Chinese Bold" panose="020B0800000000000000" charset="-122"/>
              <a:sym typeface="+mn-ea"/>
            </a:endParaRPr>
          </a:p>
          <a:p>
            <a:pPr marL="12700" algn="just" fontAlgn="auto">
              <a:lnSpc>
                <a:spcPct val="150000"/>
              </a:lnSpc>
              <a:spcBef>
                <a:spcPts val="100"/>
              </a:spcBef>
            </a:pPr>
            <a:r>
              <a:rPr lang="en-US" altLang="zh-CN" sz="2000" spc="-185" dirty="0">
                <a:latin typeface="Noto Sans S Chinese Medium" panose="020B0600000000000000" charset="-122"/>
                <a:ea typeface="Noto Sans S Chinese Medium" panose="020B0600000000000000" charset="-122"/>
                <a:sym typeface="+mn-ea"/>
              </a:rPr>
              <a:t>R</a:t>
            </a:r>
            <a:r>
              <a:rPr lang="zh-CN" altLang="en-US" sz="2000" spc="-185" dirty="0">
                <a:latin typeface="Noto Sans S Chinese Medium" panose="020B0600000000000000" charset="-122"/>
                <a:ea typeface="Noto Sans S Chinese Medium" panose="020B0600000000000000" charset="-122"/>
                <a:sym typeface="+mn-ea"/>
              </a:rPr>
              <a:t>evision record</a:t>
            </a:r>
            <a:endParaRPr lang="zh-CN" altLang="en-US" sz="2000" spc="-185" dirty="0">
              <a:latin typeface="Noto Sans S Chinese Medium" panose="020B0600000000000000" charset="-122"/>
              <a:ea typeface="Noto Sans S Chinese Medium" panose="020B0600000000000000" charset="-122"/>
              <a:sym typeface="+mn-ea"/>
            </a:endParaRPr>
          </a:p>
          <a:p>
            <a:pPr marL="12700" algn="just" fontAlgn="auto">
              <a:lnSpc>
                <a:spcPct val="150000"/>
              </a:lnSpc>
              <a:spcBef>
                <a:spcPts val="100"/>
              </a:spcBef>
            </a:pPr>
            <a:r>
              <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rPr>
              <a:t>The revision record accumulates the notes for each manual update, and the latest version of the manual contains all previous manual updates.</a:t>
            </a:r>
            <a:endPar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endParaRPr>
          </a:p>
        </p:txBody>
      </p:sp>
      <p:sp>
        <p:nvSpPr>
          <p:cNvPr id="2" name="文本框 1"/>
          <p:cNvSpPr txBox="1"/>
          <p:nvPr/>
        </p:nvSpPr>
        <p:spPr>
          <a:xfrm>
            <a:off x="969328" y="9756140"/>
            <a:ext cx="5469890" cy="245110"/>
          </a:xfrm>
          <a:prstGeom prst="rect">
            <a:avLst/>
          </a:prstGeom>
          <a:noFill/>
        </p:spPr>
        <p:txBody>
          <a:bodyPr wrap="square" rtlCol="0">
            <a:spAutoFit/>
          </a:bodyPr>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www.sailskywifi.com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sp>
        <p:nvSpPr>
          <p:cNvPr id="3" name="object 4"/>
          <p:cNvSpPr/>
          <p:nvPr/>
        </p:nvSpPr>
        <p:spPr>
          <a:xfrm>
            <a:off x="456883"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p/>
        </p:txBody>
      </p:sp>
      <p:sp>
        <p:nvSpPr>
          <p:cNvPr id="4" name="object 3"/>
          <p:cNvSpPr/>
          <p:nvPr/>
        </p:nvSpPr>
        <p:spPr>
          <a:xfrm>
            <a:off x="455612"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p/>
        </p:txBody>
      </p:sp>
      <p:sp>
        <p:nvSpPr>
          <p:cNvPr id="5" name="object 24"/>
          <p:cNvSpPr txBox="1">
            <a:spLocks noGrp="1"/>
          </p:cNvSpPr>
          <p:nvPr/>
        </p:nvSpPr>
        <p:spPr>
          <a:xfrm>
            <a:off x="657657" y="9834994"/>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object 8"/>
          <p:cNvSpPr txBox="1">
            <a:spLocks noGrp="1"/>
          </p:cNvSpPr>
          <p:nvPr/>
        </p:nvSpPr>
        <p:spPr>
          <a:xfrm>
            <a:off x="658178" y="1520190"/>
            <a:ext cx="6445885" cy="684784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gn="ctr">
              <a:lnSpc>
                <a:spcPct val="100000"/>
              </a:lnSpc>
              <a:spcBef>
                <a:spcPts val="100"/>
              </a:spcBef>
            </a:pPr>
            <a:r>
              <a:rPr lang="en-US" altLang="zh-CN" sz="2800" b="1" spc="-185" dirty="0">
                <a:latin typeface="Noto Sans S Chinese Bold" panose="020B0800000000000000" charset="-122"/>
                <a:ea typeface="Noto Sans S Chinese Bold" panose="020B0800000000000000" charset="-122"/>
              </a:rPr>
              <a:t>D</a:t>
            </a:r>
            <a:r>
              <a:rPr lang="zh-CN" altLang="en-US" sz="2800" b="1" spc="-185" dirty="0">
                <a:latin typeface="Noto Sans S Chinese Bold" panose="020B0800000000000000" charset="-122"/>
                <a:ea typeface="Noto Sans S Chinese Bold" panose="020B0800000000000000" charset="-122"/>
              </a:rPr>
              <a:t>irectory</a:t>
            </a:r>
            <a:endParaRPr lang="zh-CN" altLang="en-US" sz="2800" b="1" spc="-185" dirty="0">
              <a:latin typeface="Noto Sans S Chinese Bold" panose="020B0800000000000000" charset="-122"/>
              <a:ea typeface="Noto Sans S Chinese Bold" panose="020B0800000000000000" charset="-122"/>
            </a:endParaRPr>
          </a:p>
          <a:p>
            <a:pPr marL="12700" fontAlgn="auto">
              <a:lnSpc>
                <a:spcPct val="150000"/>
              </a:lnSpc>
              <a:spcBef>
                <a:spcPts val="100"/>
              </a:spcBef>
            </a:pPr>
            <a:endParaRPr lang="zh-CN" altLang="en-US" sz="1200" spc="-185"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     </a:t>
            </a:r>
            <a:r>
              <a:rPr lang="zh-CN" altLang="en-US" sz="1600">
                <a:latin typeface="Noto Sans S Chinese Medium" panose="020B0600000000000000" charset="-122"/>
                <a:ea typeface="Noto Sans S Chinese Medium" panose="020B0600000000000000" charset="-122"/>
                <a:cs typeface="微软雅黑" panose="020B0503020204020204" charset="-122"/>
                <a:sym typeface="+mn-ea"/>
              </a:rPr>
              <a:t>Product characteristics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800">
                <a:latin typeface="Noto Sans S Chinese Medium" panose="020B0600000000000000" charset="-122"/>
                <a:ea typeface="Noto Sans S Chinese Medium" panose="020B0600000000000000" charset="-122"/>
                <a:cs typeface="微软雅黑" panose="020B0503020204020204" charset="-122"/>
                <a:sym typeface="+mn-ea"/>
              </a:rPr>
              <a:t> </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4-5</a:t>
            </a:r>
            <a:endParaRPr lang="zh-CN" altLang="en-US"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2.     </a:t>
            </a:r>
            <a:r>
              <a:rPr sz="1600">
                <a:latin typeface="Noto Sans S Chinese Medium" panose="020B0600000000000000" charset="-122"/>
                <a:ea typeface="Noto Sans S Chinese Medium" panose="020B0600000000000000" charset="-122"/>
                <a:cs typeface="微软雅黑" panose="020B0503020204020204" charset="-122"/>
                <a:sym typeface="+mn-ea"/>
              </a:rPr>
              <a:t>Application scenarios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6-</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7</a:t>
            </a:r>
            <a:endParaRPr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3.     </a:t>
            </a:r>
            <a:r>
              <a:rPr lang="zh-CN" altLang="en-US" sz="1600">
                <a:latin typeface="Noto Sans S Chinese Medium" panose="020B0600000000000000" charset="-122"/>
                <a:ea typeface="Noto Sans S Chinese Medium" panose="020B0600000000000000" charset="-122"/>
                <a:cs typeface="微软雅黑" panose="020B0503020204020204" charset="-122"/>
                <a:sym typeface="+mn-ea"/>
              </a:rPr>
              <a:t>Hardware specifications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8</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4.     Wlan Specification</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800">
                <a:latin typeface="Noto Sans S Chinese Medium" panose="020B0600000000000000" charset="-122"/>
                <a:ea typeface="Noto Sans S Chinese Medium" panose="020B0600000000000000" charset="-122"/>
                <a:cs typeface="微软雅黑" panose="020B0503020204020204" charset="-122"/>
                <a:sym typeface="+mn-ea"/>
              </a:rPr>
              <a:t> </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9</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5.     </a:t>
            </a:r>
            <a:r>
              <a:rPr sz="1600">
                <a:latin typeface="Noto Sans S Chinese Medium" panose="020B0600000000000000" charset="-122"/>
                <a:ea typeface="Noto Sans S Chinese Medium" panose="020B0600000000000000" charset="-122"/>
                <a:cs typeface="微软雅黑" panose="020B0503020204020204" charset="-122"/>
                <a:sym typeface="+mn-ea"/>
              </a:rPr>
              <a:t>Receive sensitivity</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10</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6.     </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Wlan antennas Specification</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11</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7.     Power and Power Consumption</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11</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8.     Software features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12</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9.     LED</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13</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10.    P</a:t>
            </a:r>
            <a:r>
              <a:rPr sz="1600">
                <a:latin typeface="Noto Sans S Chinese Medium" panose="020B0600000000000000" charset="-122"/>
                <a:ea typeface="Noto Sans S Chinese Medium" panose="020B0600000000000000" charset="-122"/>
                <a:cs typeface="微软雅黑" panose="020B0503020204020204" charset="-122"/>
                <a:sym typeface="+mn-ea"/>
              </a:rPr>
              <a:t>hysical properties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13</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11.    </a:t>
            </a:r>
            <a:r>
              <a:rPr sz="1600">
                <a:latin typeface="Noto Sans S Chinese Medium" panose="020B0600000000000000" charset="-122"/>
                <a:ea typeface="Noto Sans S Chinese Medium" panose="020B0600000000000000" charset="-122"/>
                <a:cs typeface="微软雅黑" panose="020B0503020204020204" charset="-122"/>
                <a:sym typeface="+mn-ea"/>
              </a:rPr>
              <a:t>Environmental indicators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13</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12.</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    </a:t>
            </a:r>
            <a:r>
              <a:rPr lang="en-US" sz="1600">
                <a:latin typeface="Noto Sans S Chinese Medium" panose="020B0600000000000000" charset="-122"/>
                <a:ea typeface="Noto Sans S Chinese Medium" panose="020B0600000000000000" charset="-122"/>
                <a:cs typeface="微软雅黑" panose="020B0503020204020204" charset="-122"/>
                <a:sym typeface="+mn-ea"/>
              </a:rPr>
              <a:t>Contact Details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14</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endParaRPr lang="en-US" altLang="zh-CN" sz="1600" spc="-185" dirty="0">
              <a:latin typeface="Noto Sans S Chinese Medium" panose="020B0600000000000000" charset="-122"/>
              <a:ea typeface="Noto Sans S Chinese Medium" panose="020B0600000000000000" charset="-122"/>
              <a:cs typeface="微软雅黑" panose="020B0503020204020204" charset="-122"/>
              <a:sym typeface="+mn-ea"/>
            </a:endParaRPr>
          </a:p>
        </p:txBody>
      </p:sp>
      <p:pic>
        <p:nvPicPr>
          <p:cNvPr id="1073741825" name="officeArt object" descr="图片 3"/>
          <p:cNvPicPr>
            <a:picLocks noChangeAspect="1"/>
          </p:cNvPicPr>
          <p:nvPr/>
        </p:nvPicPr>
        <p:blipFill>
          <a:blip r:embed="rId1"/>
          <a:stretch>
            <a:fillRect/>
          </a:stretch>
        </p:blipFill>
        <p:spPr>
          <a:xfrm>
            <a:off x="358458" y="258445"/>
            <a:ext cx="1171575" cy="376555"/>
          </a:xfrm>
          <a:prstGeom prst="rect">
            <a:avLst/>
          </a:prstGeom>
          <a:ln w="12700" cap="flat">
            <a:noFill/>
            <a:miter lim="400000"/>
            <a:headEnd/>
            <a:tailEnd/>
          </a:ln>
          <a:effectLst/>
        </p:spPr>
      </p:pic>
      <p:sp>
        <p:nvSpPr>
          <p:cNvPr id="30" name="object 3"/>
          <p:cNvSpPr/>
          <p:nvPr/>
        </p:nvSpPr>
        <p:spPr>
          <a:xfrm>
            <a:off x="455612"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p/>
        </p:txBody>
      </p:sp>
      <p:sp>
        <p:nvSpPr>
          <p:cNvPr id="33" name="object 4"/>
          <p:cNvSpPr/>
          <p:nvPr/>
        </p:nvSpPr>
        <p:spPr>
          <a:xfrm>
            <a:off x="456883"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p/>
        </p:txBody>
      </p:sp>
      <p:sp>
        <p:nvSpPr>
          <p:cNvPr id="34" name="object 24"/>
          <p:cNvSpPr txBox="1">
            <a:spLocks noGrp="1"/>
          </p:cNvSpPr>
          <p:nvPr/>
        </p:nvSpPr>
        <p:spPr>
          <a:xfrm>
            <a:off x="657657" y="9834994"/>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1" name="文本框 20"/>
          <p:cNvSpPr txBox="1"/>
          <p:nvPr/>
        </p:nvSpPr>
        <p:spPr>
          <a:xfrm>
            <a:off x="968693" y="9756140"/>
            <a:ext cx="5469890" cy="245110"/>
          </a:xfrm>
          <a:prstGeom prst="rect">
            <a:avLst/>
          </a:prstGeom>
          <a:noFill/>
        </p:spPr>
        <p:txBody>
          <a:bodyPr wrap="square" rtlCol="0">
            <a:spAutoFit/>
          </a:bodyPr>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www.sailskywifi.com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10" name="object 8"/>
          <p:cNvSpPr txBox="1">
            <a:spLocks noGrp="1"/>
          </p:cNvSpPr>
          <p:nvPr/>
        </p:nvSpPr>
        <p:spPr>
          <a:xfrm>
            <a:off x="565785" y="511810"/>
            <a:ext cx="6504940" cy="455993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10000"/>
              </a:lnSpc>
              <a:spcBef>
                <a:spcPts val="100"/>
              </a:spcBef>
            </a:pPr>
            <a:r>
              <a:rPr lang="zh-CN" altLang="en-US" sz="1400">
                <a:solidFill>
                  <a:schemeClr val="tx1">
                    <a:lumMod val="75000"/>
                    <a:lumOff val="25000"/>
                  </a:schemeClr>
                </a:solidFill>
                <a:sym typeface="+mn-ea"/>
              </a:rPr>
              <a:t></a:t>
            </a:r>
            <a:r>
              <a:rPr sz="1400">
                <a:solidFill>
                  <a:schemeClr val="tx1">
                    <a:lumMod val="75000"/>
                    <a:lumOff val="25000"/>
                  </a:schemeClr>
                </a:solidFill>
                <a:sym typeface="+mn-ea"/>
              </a:rPr>
              <a:t>BL5000X supports omnidirectional/directional antennas, supports dual radio frequency 2.4GHz+5GHz working simultaneously, supports 2×GE electrical ports (LAN) and 1×GE electrical ports (WAN).</a:t>
            </a:r>
            <a:endParaRPr sz="1400">
              <a:solidFill>
                <a:schemeClr val="tx1">
                  <a:lumMod val="75000"/>
                  <a:lumOff val="25000"/>
                </a:schemeClr>
              </a:solidFill>
              <a:sym typeface="+mn-ea"/>
            </a:endParaRPr>
          </a:p>
          <a:p>
            <a:pPr marL="12700">
              <a:lnSpc>
                <a:spcPct val="110000"/>
              </a:lnSpc>
              <a:spcBef>
                <a:spcPts val="100"/>
              </a:spcBef>
            </a:pPr>
            <a:r>
              <a:rPr sz="1400">
                <a:solidFill>
                  <a:schemeClr val="tx1">
                    <a:lumMod val="75000"/>
                    <a:lumOff val="25000"/>
                  </a:schemeClr>
                </a:solidFill>
                <a:sym typeface="+mn-ea"/>
              </a:rPr>
              <a:t>Support 6KV over-voltage protection of Ethernet interface, -40℃~+70℃ wide temperature operation, fully meet the requirements of industrial use;</a:t>
            </a:r>
            <a:endParaRPr sz="1400">
              <a:solidFill>
                <a:schemeClr val="tx1">
                  <a:lumMod val="75000"/>
                  <a:lumOff val="25000"/>
                </a:schemeClr>
              </a:solidFill>
              <a:sym typeface="+mn-ea"/>
            </a:endParaRPr>
          </a:p>
          <a:p>
            <a:pPr marL="12700">
              <a:lnSpc>
                <a:spcPct val="110000"/>
              </a:lnSpc>
              <a:spcBef>
                <a:spcPts val="100"/>
              </a:spcBef>
            </a:pPr>
            <a:r>
              <a:rPr sz="1400">
                <a:solidFill>
                  <a:schemeClr val="tx1">
                    <a:lumMod val="75000"/>
                    <a:lumOff val="25000"/>
                  </a:schemeClr>
                </a:solidFill>
                <a:sym typeface="+mn-ea"/>
              </a:rPr>
              <a:t>The whole machine is designed with low power consumption, and the full-load power consumption of the WIFI single machine is ≤9W.</a:t>
            </a:r>
            <a:endParaRPr sz="1400">
              <a:solidFill>
                <a:schemeClr val="tx1">
                  <a:lumMod val="75000"/>
                  <a:lumOff val="25000"/>
                </a:schemeClr>
              </a:solidFill>
              <a:sym typeface="+mn-ea"/>
            </a:endParaRPr>
          </a:p>
          <a:p>
            <a:pPr marL="12700">
              <a:lnSpc>
                <a:spcPct val="110000"/>
              </a:lnSpc>
              <a:spcBef>
                <a:spcPts val="100"/>
              </a:spcBef>
            </a:pPr>
            <a:endParaRPr sz="1400">
              <a:solidFill>
                <a:schemeClr val="tx1">
                  <a:lumMod val="75000"/>
                  <a:lumOff val="25000"/>
                </a:schemeClr>
              </a:solidFill>
              <a:sym typeface="+mn-ea"/>
            </a:endParaRPr>
          </a:p>
          <a:p>
            <a:pPr marL="12700">
              <a:lnSpc>
                <a:spcPct val="110000"/>
              </a:lnSpc>
              <a:spcBef>
                <a:spcPts val="100"/>
              </a:spcBef>
            </a:pPr>
            <a:endParaRPr sz="1400">
              <a:solidFill>
                <a:schemeClr val="tx1">
                  <a:lumMod val="75000"/>
                  <a:lumOff val="25000"/>
                </a:schemeClr>
              </a:solidFill>
              <a:sym typeface="+mn-ea"/>
            </a:endParaRPr>
          </a:p>
          <a:p>
            <a:pPr marL="12700">
              <a:lnSpc>
                <a:spcPct val="110000"/>
              </a:lnSpc>
              <a:spcBef>
                <a:spcPts val="100"/>
              </a:spcBef>
            </a:pPr>
            <a:r>
              <a:rPr sz="1400">
                <a:solidFill>
                  <a:schemeClr val="tx1">
                    <a:lumMod val="75000"/>
                    <a:lumOff val="25000"/>
                  </a:schemeClr>
                </a:solidFill>
                <a:sym typeface="+mn-ea"/>
              </a:rPr>
              <a:t>Whether from a technical or economic point of view, various underground applications are inseparable from the support of wifi technology, including wifi voice calls, data collection and transmission, and wireless video transmission.</a:t>
            </a:r>
            <a:endParaRPr sz="1400">
              <a:solidFill>
                <a:schemeClr val="tx1">
                  <a:lumMod val="75000"/>
                  <a:lumOff val="25000"/>
                </a:schemeClr>
              </a:solidFill>
              <a:sym typeface="+mn-ea"/>
            </a:endParaRPr>
          </a:p>
          <a:p>
            <a:pPr marL="12700">
              <a:lnSpc>
                <a:spcPct val="110000"/>
              </a:lnSpc>
              <a:spcBef>
                <a:spcPts val="100"/>
              </a:spcBef>
            </a:pPr>
            <a:r>
              <a:rPr sz="1400">
                <a:solidFill>
                  <a:schemeClr val="tx1">
                    <a:lumMod val="75000"/>
                    <a:lumOff val="25000"/>
                  </a:schemeClr>
                </a:solidFill>
                <a:sym typeface="+mn-ea"/>
              </a:rPr>
              <a:t>BL5000X realizes wireless and fast transmission on intelligent robot inspection, monorail crane, and electric locomotive, all of which are inseparable from our technical accumulation of Wifi technology, making us gradually become a high-quality supplier of mine communication.</a:t>
            </a:r>
            <a:endParaRPr sz="1400">
              <a:solidFill>
                <a:schemeClr val="tx1">
                  <a:lumMod val="75000"/>
                  <a:lumOff val="25000"/>
                </a:schemeClr>
              </a:solidFill>
              <a:sym typeface="+mn-ea"/>
            </a:endParaRPr>
          </a:p>
          <a:p>
            <a:pPr marL="12700">
              <a:lnSpc>
                <a:spcPct val="100000"/>
              </a:lnSpc>
              <a:spcBef>
                <a:spcPts val="100"/>
              </a:spcBef>
            </a:pPr>
            <a:endParaRPr lang="zh-CN" altLang="en-US" sz="1400">
              <a:solidFill>
                <a:schemeClr val="tx1">
                  <a:lumMod val="75000"/>
                  <a:lumOff val="25000"/>
                </a:schemeClr>
              </a:solidFill>
              <a:sym typeface="+mn-ea"/>
            </a:endParaRPr>
          </a:p>
          <a:p>
            <a:pPr marL="12700">
              <a:lnSpc>
                <a:spcPct val="100000"/>
              </a:lnSpc>
              <a:spcBef>
                <a:spcPts val="100"/>
              </a:spcBef>
            </a:pPr>
            <a:endParaRPr lang="zh-CN" altLang="en-US" sz="1400">
              <a:solidFill>
                <a:schemeClr val="tx1">
                  <a:lumMod val="75000"/>
                  <a:lumOff val="25000"/>
                </a:schemeClr>
              </a:solidFill>
              <a:sym typeface="+mn-ea"/>
            </a:endParaRPr>
          </a:p>
          <a:p>
            <a:pPr marL="12700">
              <a:lnSpc>
                <a:spcPct val="100000"/>
              </a:lnSpc>
              <a:spcBef>
                <a:spcPts val="100"/>
              </a:spcBef>
            </a:pPr>
            <a:endParaRPr lang="zh-CN" altLang="en-US" sz="1400">
              <a:solidFill>
                <a:schemeClr val="tx1">
                  <a:lumMod val="75000"/>
                  <a:lumOff val="25000"/>
                </a:schemeClr>
              </a:solidFill>
              <a:sym typeface="+mn-ea"/>
            </a:endParaRPr>
          </a:p>
        </p:txBody>
      </p:sp>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57339" y="9835629"/>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7" name="文本框 26"/>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000" spc="-55" dirty="0">
              <a:solidFill>
                <a:srgbClr val="0556A5"/>
              </a:solidFill>
              <a:cs typeface="Calibri" panose="020F0502020204030204"/>
              <a:sym typeface="+mn-ea"/>
            </a:endParaRPr>
          </a:p>
        </p:txBody>
      </p:sp>
      <p:pic>
        <p:nvPicPr>
          <p:cNvPr id="2" name="图片 1" descr="微信图片_20240625152838"/>
          <p:cNvPicPr>
            <a:picLocks noChangeAspect="1"/>
          </p:cNvPicPr>
          <p:nvPr/>
        </p:nvPicPr>
        <p:blipFill>
          <a:blip r:embed="rId1"/>
          <a:stretch>
            <a:fillRect/>
          </a:stretch>
        </p:blipFill>
        <p:spPr>
          <a:xfrm rot="16200000">
            <a:off x="3723640" y="5925820"/>
            <a:ext cx="2589530" cy="1999615"/>
          </a:xfrm>
          <a:prstGeom prst="rect">
            <a:avLst/>
          </a:prstGeom>
        </p:spPr>
      </p:pic>
      <p:pic>
        <p:nvPicPr>
          <p:cNvPr id="3" name="图片 2" descr="BL5000X-3"/>
          <p:cNvPicPr>
            <a:picLocks noChangeAspect="1"/>
          </p:cNvPicPr>
          <p:nvPr/>
        </p:nvPicPr>
        <p:blipFill>
          <a:blip r:embed="rId2"/>
          <a:stretch>
            <a:fillRect/>
          </a:stretch>
        </p:blipFill>
        <p:spPr>
          <a:xfrm>
            <a:off x="969010" y="5630545"/>
            <a:ext cx="2589530" cy="2589530"/>
          </a:xfrm>
          <a:prstGeom prst="rect">
            <a:avLst/>
          </a:prstGeom>
        </p:spPr>
      </p:pic>
      <p:sp>
        <p:nvSpPr>
          <p:cNvPr id="5" name="文本框 4"/>
          <p:cNvSpPr txBox="1"/>
          <p:nvPr/>
        </p:nvSpPr>
        <p:spPr>
          <a:xfrm>
            <a:off x="1222375" y="8535035"/>
            <a:ext cx="2082800" cy="368300"/>
          </a:xfrm>
          <a:prstGeom prst="rect">
            <a:avLst/>
          </a:prstGeom>
          <a:noFill/>
        </p:spPr>
        <p:txBody>
          <a:bodyPr wrap="square" rtlCol="0">
            <a:spAutoFit/>
          </a:bodyPr>
          <a:p>
            <a:r>
              <a:rPr lang="en-US" altLang="zh-CN"/>
              <a:t>without housing</a:t>
            </a:r>
            <a:endParaRPr lang="en-US" altLang="zh-CN"/>
          </a:p>
        </p:txBody>
      </p:sp>
      <p:sp>
        <p:nvSpPr>
          <p:cNvPr id="6" name="文本框 5"/>
          <p:cNvSpPr txBox="1"/>
          <p:nvPr/>
        </p:nvSpPr>
        <p:spPr>
          <a:xfrm>
            <a:off x="4195445" y="8535035"/>
            <a:ext cx="2243455" cy="368300"/>
          </a:xfrm>
          <a:prstGeom prst="rect">
            <a:avLst/>
          </a:prstGeom>
          <a:noFill/>
        </p:spPr>
        <p:txBody>
          <a:bodyPr wrap="square" rtlCol="0">
            <a:spAutoFit/>
          </a:bodyPr>
          <a:p>
            <a:r>
              <a:rPr lang="en-US" altLang="zh-CN"/>
              <a:t>with housing</a:t>
            </a:r>
            <a:endParaRPr lang="en-US" altLang="zh-CN"/>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10" name="object 8"/>
          <p:cNvSpPr txBox="1">
            <a:spLocks noGrp="1"/>
          </p:cNvSpPr>
          <p:nvPr/>
        </p:nvSpPr>
        <p:spPr>
          <a:xfrm>
            <a:off x="565785" y="511810"/>
            <a:ext cx="6504940" cy="1192657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lvl="0" indent="0" algn="just" fontAlgn="auto">
              <a:lnSpc>
                <a:spcPct val="150000"/>
              </a:lnSpc>
              <a:spcBef>
                <a:spcPts val="100"/>
              </a:spcBef>
              <a:buNone/>
            </a:pPr>
            <a:r>
              <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rPr>
              <a:t>BL5000X – Wifi6AP Wireless Client</a:t>
            </a:r>
            <a:endPar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endParaRPr>
          </a:p>
          <a:p>
            <a:pPr marL="12700" lvl="0" indent="0" algn="just" fontAlgn="auto">
              <a:lnSpc>
                <a:spcPct val="150000"/>
              </a:lnSpc>
              <a:spcBef>
                <a:spcPts val="100"/>
              </a:spcBef>
              <a:buNone/>
            </a:pPr>
            <a:endPar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endParaRPr>
          </a:p>
          <a:p>
            <a:pPr marL="12700" lvl="0" indent="0" algn="just" fontAlgn="auto">
              <a:lnSpc>
                <a:spcPct val="150000"/>
              </a:lnSpc>
              <a:spcBef>
                <a:spcPts val="100"/>
              </a:spcBef>
              <a:buNone/>
            </a:pPr>
            <a:r>
              <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rPr>
              <a:t>The BL5000X is a (802.11ax) standard Wi-Fi 6 client. The product adopts Qualcomm wifi6 solution architecture, which can support 2.4GHz (2×2) + 5.8GHz (2×2) dual-band to provide services at the same time. The bandwidth is 2400Mbps, and 2.4G supports 20/40Mhz with a maximum bandwidth of 574Mbps (gigabit network port).</a:t>
            </a:r>
            <a:endPar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endParaRPr>
          </a:p>
          <a:p>
            <a:pPr marL="12700" lvl="0" indent="0" algn="just" fontAlgn="auto">
              <a:lnSpc>
                <a:spcPct val="150000"/>
              </a:lnSpc>
              <a:spcBef>
                <a:spcPts val="100"/>
              </a:spcBef>
              <a:buNone/>
            </a:pPr>
            <a:endPar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endParaRPr>
          </a:p>
          <a:p>
            <a:pPr marL="12700" lvl="0" indent="0" algn="just" fontAlgn="auto">
              <a:lnSpc>
                <a:spcPct val="150000"/>
              </a:lnSpc>
              <a:spcBef>
                <a:spcPts val="100"/>
              </a:spcBef>
              <a:buNone/>
            </a:pPr>
            <a:r>
              <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rPr>
              <a:t>The product hardware design meets the intrinsic safety requirements, and the reliable power multi-level protection and port protection design can ensure that the BL5000X wireless product can work in a harsh industrial control environment for a long time, and at the same time solve the unsafe hidden danger of high power consumption.</a:t>
            </a:r>
            <a:endPar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endParaRPr>
          </a:p>
          <a:p>
            <a:pPr marL="12700" lvl="0" indent="0" algn="just" fontAlgn="auto">
              <a:lnSpc>
                <a:spcPct val="150000"/>
              </a:lnSpc>
              <a:spcBef>
                <a:spcPts val="100"/>
              </a:spcBef>
              <a:buNone/>
            </a:pPr>
            <a:r>
              <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rPr>
              <a:t>Ultra-miniaturized design concept, terminal interface, stable and shock-resistant, can be built in robots, cameras, hand-held remote controls, explosion-proof boxes, AGV and other equipment.</a:t>
            </a:r>
            <a:endPar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endParaRPr>
          </a:p>
          <a:p>
            <a:pPr marL="12700" lvl="0" indent="0" algn="just" fontAlgn="auto">
              <a:lnSpc>
                <a:spcPct val="150000"/>
              </a:lnSpc>
              <a:spcBef>
                <a:spcPts val="100"/>
              </a:spcBef>
              <a:buNone/>
            </a:pPr>
            <a:r>
              <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rPr>
              <a:t>Can be widely used in industrial applications. Mine intrinsic safety. Mobile robot inspection. High-bandwidth communication and other industrial applications.</a:t>
            </a:r>
            <a:endPar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endParaRPr>
          </a:p>
          <a:p>
            <a:pPr marL="12700" lvl="0" indent="0" algn="just" fontAlgn="auto">
              <a:lnSpc>
                <a:spcPct val="150000"/>
              </a:lnSpc>
              <a:spcBef>
                <a:spcPts val="100"/>
              </a:spcBef>
              <a:buNone/>
            </a:pPr>
            <a:endPar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endParaRPr>
          </a:p>
          <a:p>
            <a:pPr marL="12700" lvl="0" indent="0" algn="just" fontAlgn="auto">
              <a:lnSpc>
                <a:spcPct val="150000"/>
              </a:lnSpc>
              <a:spcBef>
                <a:spcPts val="100"/>
              </a:spcBef>
              <a:buNone/>
            </a:pPr>
            <a:r>
              <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rPr>
              <a:t>In terms of performance, BL5000X has superior wireless reception performance, strong anti-interference, and supports millisecond-level seamless and fast handover roaming technology. The new wireless technology has changed the iteration from traditional mines to intelligent ones, and there are few specialized low-latency roaming technologies. With the support of manufacturers, the BL5000X client and BL6000X base station can be used together to provide low latency and high bandwidth compatibility, low cost, and long distance. It is more suitable for communication environments such as coal mines, warehousing, and robot inspection. It is widely used in complex industrial wireless communication systems.</a:t>
            </a:r>
            <a:endParaRPr sz="1400">
              <a:solidFill>
                <a:schemeClr val="tx1">
                  <a:lumMod val="75000"/>
                  <a:lumOff val="25000"/>
                </a:schemeClr>
              </a:solidFill>
              <a:latin typeface="Calibri" panose="020F0502020204030204" charset="0"/>
              <a:ea typeface="Noto Sans S Chinese Bold" panose="020B0800000000000000" charset="-122"/>
              <a:cs typeface="Calibri" panose="020F0502020204030204" charset="0"/>
              <a:sym typeface="+mn-ea"/>
            </a:endParaRPr>
          </a:p>
          <a:p>
            <a:pPr marL="12700" lvl="0" indent="0" algn="just" fontAlgn="auto">
              <a:lnSpc>
                <a:spcPct val="150000"/>
              </a:lnSpc>
              <a:spcBef>
                <a:spcPts val="100"/>
              </a:spcBef>
              <a:buNone/>
            </a:pPr>
            <a:endParaRPr lang="zh-CN" altLang="en-US" sz="1200">
              <a:solidFill>
                <a:schemeClr val="tx1">
                  <a:lumMod val="75000"/>
                  <a:lumOff val="25000"/>
                </a:schemeClr>
              </a:solidFill>
              <a:latin typeface="Calibri" panose="020F0502020204030204" charset="0"/>
              <a:cs typeface="Calibri" panose="020F0502020204030204" charset="0"/>
              <a:sym typeface="+mn-ea"/>
            </a:endParaRPr>
          </a:p>
          <a:p>
            <a:pPr marL="12700" lvl="0" indent="0" algn="just" fontAlgn="auto">
              <a:lnSpc>
                <a:spcPct val="150000"/>
              </a:lnSpc>
              <a:spcBef>
                <a:spcPts val="100"/>
              </a:spcBef>
              <a:buNone/>
            </a:pPr>
            <a:endParaRPr lang="zh-CN" altLang="en-US" sz="1200">
              <a:solidFill>
                <a:schemeClr val="tx1">
                  <a:lumMod val="75000"/>
                  <a:lumOff val="25000"/>
                </a:schemeClr>
              </a:solidFill>
              <a:sym typeface="+mn-ea"/>
            </a:endParaRPr>
          </a:p>
          <a:p>
            <a:pPr marL="12700" lvl="0" indent="0" algn="just" fontAlgn="auto">
              <a:lnSpc>
                <a:spcPct val="150000"/>
              </a:lnSpc>
              <a:spcBef>
                <a:spcPts val="100"/>
              </a:spcBef>
              <a:buNone/>
            </a:pPr>
            <a:endParaRPr lang="zh-CN" altLang="en-US" sz="12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p:txBody>
      </p:sp>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57339" y="9835629"/>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18" name="矩形: 圆角 16"/>
          <p:cNvSpPr/>
          <p:nvPr/>
        </p:nvSpPr>
        <p:spPr>
          <a:xfrm>
            <a:off x="565785" y="452120"/>
            <a:ext cx="549910" cy="518160"/>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01</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19" name="文本框 18"/>
          <p:cNvSpPr txBox="1"/>
          <p:nvPr/>
        </p:nvSpPr>
        <p:spPr>
          <a:xfrm>
            <a:off x="1115858" y="511505"/>
            <a:ext cx="297307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rPr>
              <a:t>Product characteristics</a:t>
            </a:r>
            <a:endParaRPr kumimoji="0" lang="zh-CN" altLang="en-US" sz="2000" b="1" i="0" u="none" strike="noStrike" kern="1200" cap="none" spc="0" normalizeH="0" baseline="0" noProof="0" dirty="0">
              <a:ln>
                <a:noFill/>
              </a:ln>
              <a:solidFill>
                <a:schemeClr val="accent2"/>
              </a:solidFill>
              <a:effectLst/>
              <a:uLnTx/>
              <a:uFillTx/>
              <a:latin typeface="Noto Sans S Chinese Medium" panose="020B0600000000000000" charset="-122"/>
              <a:ea typeface="Noto Sans S Chinese Medium" panose="020B0600000000000000" charset="-122"/>
              <a:cs typeface="微软雅黑" panose="020B0503020204020204" charset="-122"/>
              <a:sym typeface="+mn-ea"/>
            </a:endParaRPr>
          </a:p>
        </p:txBody>
      </p:sp>
      <p:sp>
        <p:nvSpPr>
          <p:cNvPr id="27" name="文本框 26"/>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000" spc="-55" dirty="0">
              <a:solidFill>
                <a:srgbClr val="0556A5"/>
              </a:solidFill>
              <a:cs typeface="Calibri" panose="020F0502020204030204"/>
              <a:sym typeface="+mn-ea"/>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57974" y="9848964"/>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 name="object 8"/>
          <p:cNvSpPr txBox="1">
            <a:spLocks noGrp="1"/>
          </p:cNvSpPr>
          <p:nvPr/>
        </p:nvSpPr>
        <p:spPr>
          <a:xfrm>
            <a:off x="455295" y="1137920"/>
            <a:ext cx="6392545" cy="51752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b="1" spc="-185" dirty="0">
                <a:latin typeface="Noto Sans S Chinese Regular" panose="020B0500000000000000" charset="-122"/>
                <a:ea typeface="Noto Sans S Chinese Regular" panose="020B0500000000000000" charset="-122"/>
                <a:cs typeface="Noto Sans S Chinese Regular" panose="020B0500000000000000" charset="-122"/>
              </a:rPr>
              <a:t>1. </a:t>
            </a:r>
            <a:r>
              <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sym typeface="+mn-ea"/>
              </a:rPr>
              <a:t>Smart mine</a:t>
            </a:r>
            <a:endPar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endParaRPr>
          </a:p>
        </p:txBody>
      </p:sp>
      <p:sp>
        <p:nvSpPr>
          <p:cNvPr id="21" name="矩形: 圆角 16"/>
          <p:cNvSpPr/>
          <p:nvPr/>
        </p:nvSpPr>
        <p:spPr>
          <a:xfrm>
            <a:off x="456565" y="433070"/>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01</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22" name="文本框 21"/>
          <p:cNvSpPr txBox="1"/>
          <p:nvPr/>
        </p:nvSpPr>
        <p:spPr>
          <a:xfrm>
            <a:off x="1005368" y="491820"/>
            <a:ext cx="277368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sz="200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rPr>
              <a:t>Application scenarios</a:t>
            </a:r>
            <a:endParaRPr kumimoji="0" lang="en-US" altLang="zh-CN"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endParaRPr>
          </a:p>
        </p:txBody>
      </p:sp>
      <p:sp>
        <p:nvSpPr>
          <p:cNvPr id="7" name="object 8"/>
          <p:cNvSpPr txBox="1">
            <a:spLocks noGrp="1"/>
          </p:cNvSpPr>
          <p:nvPr/>
        </p:nvSpPr>
        <p:spPr>
          <a:xfrm>
            <a:off x="481100" y="5702300"/>
            <a:ext cx="6392545" cy="25844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b="1" spc="-185" dirty="0">
                <a:latin typeface="Noto Sans S Chinese Regular" panose="020B0500000000000000" charset="-122"/>
                <a:ea typeface="Noto Sans S Chinese Regular" panose="020B0500000000000000" charset="-122"/>
                <a:cs typeface="Noto Sans S Chinese Regular" panose="020B0500000000000000" charset="-122"/>
              </a:rPr>
              <a:t>2.</a:t>
            </a:r>
            <a:r>
              <a:rPr sz="1600" b="1" spc="-185" dirty="0">
                <a:latin typeface="Noto Sans S Chinese Regular" panose="020B0500000000000000" charset="-122"/>
                <a:ea typeface="Noto Sans S Chinese Regular" panose="020B0500000000000000" charset="-122"/>
                <a:cs typeface="Noto Sans S Chinese Regular" panose="020B0500000000000000" charset="-122"/>
              </a:rPr>
              <a:t>corridor</a:t>
            </a:r>
            <a:endParaRPr sz="1600" b="1" spc="-185" dirty="0">
              <a:latin typeface="Noto Sans S Chinese Regular" panose="020B0500000000000000" charset="-122"/>
              <a:ea typeface="Noto Sans S Chinese Regular" panose="020B0500000000000000" charset="-122"/>
              <a:cs typeface="Noto Sans S Chinese Regular" panose="020B0500000000000000" charset="-122"/>
            </a:endParaRPr>
          </a:p>
        </p:txBody>
      </p:sp>
      <p:sp>
        <p:nvSpPr>
          <p:cNvPr id="9" name="文本框 8"/>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200">
              <a:sym typeface="+mn-ea"/>
            </a:endParaRPr>
          </a:p>
        </p:txBody>
      </p:sp>
      <p:pic>
        <p:nvPicPr>
          <p:cNvPr id="3" name="图片 2" descr="图片1"/>
          <p:cNvPicPr>
            <a:picLocks noChangeAspect="1"/>
          </p:cNvPicPr>
          <p:nvPr/>
        </p:nvPicPr>
        <p:blipFill>
          <a:blip r:embed="rId1"/>
          <a:stretch>
            <a:fillRect/>
          </a:stretch>
        </p:blipFill>
        <p:spPr>
          <a:xfrm>
            <a:off x="822325" y="1433195"/>
            <a:ext cx="6073775" cy="4053205"/>
          </a:xfrm>
          <a:prstGeom prst="rect">
            <a:avLst/>
          </a:prstGeom>
        </p:spPr>
      </p:pic>
      <p:pic>
        <p:nvPicPr>
          <p:cNvPr id="4" name="图片 3" descr="图片2"/>
          <p:cNvPicPr>
            <a:picLocks noChangeAspect="1"/>
          </p:cNvPicPr>
          <p:nvPr/>
        </p:nvPicPr>
        <p:blipFill>
          <a:blip r:embed="rId2"/>
          <a:stretch>
            <a:fillRect/>
          </a:stretch>
        </p:blipFill>
        <p:spPr>
          <a:xfrm>
            <a:off x="871220" y="5969000"/>
            <a:ext cx="5976620" cy="3711575"/>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57339" y="9834994"/>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5" name="object 8"/>
          <p:cNvSpPr txBox="1">
            <a:spLocks noGrp="1"/>
          </p:cNvSpPr>
          <p:nvPr/>
        </p:nvSpPr>
        <p:spPr>
          <a:xfrm>
            <a:off x="433705" y="605676"/>
            <a:ext cx="6392545" cy="25844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b="1" spc="-185" dirty="0">
                <a:latin typeface="Noto Sans S Chinese Regular" panose="020B0500000000000000" charset="-122"/>
                <a:ea typeface="Noto Sans S Chinese Regular" panose="020B0500000000000000" charset="-122"/>
                <a:cs typeface="Noto Sans S Chinese Regular" panose="020B0500000000000000" charset="-122"/>
              </a:rPr>
              <a:t>3 .</a:t>
            </a:r>
            <a:r>
              <a:rPr sz="1600" b="1" spc="-185" dirty="0">
                <a:latin typeface="Noto Sans S Chinese Regular" panose="020B0500000000000000" charset="-122"/>
                <a:ea typeface="Noto Sans S Chinese Regular" panose="020B0500000000000000" charset="-122"/>
                <a:cs typeface="Noto Sans S Chinese Regular" panose="020B0500000000000000" charset="-122"/>
              </a:rPr>
              <a:t>Power inspection</a:t>
            </a:r>
            <a:endParaRPr sz="1600" b="1" spc="-185" dirty="0">
              <a:latin typeface="Noto Sans S Chinese Regular" panose="020B0500000000000000" charset="-122"/>
              <a:ea typeface="Noto Sans S Chinese Regular" panose="020B0500000000000000" charset="-122"/>
              <a:cs typeface="Noto Sans S Chinese Regular" panose="020B0500000000000000" charset="-122"/>
            </a:endParaRPr>
          </a:p>
        </p:txBody>
      </p:sp>
      <p:sp>
        <p:nvSpPr>
          <p:cNvPr id="9" name="object 8"/>
          <p:cNvSpPr txBox="1">
            <a:spLocks noGrp="1"/>
          </p:cNvSpPr>
          <p:nvPr/>
        </p:nvSpPr>
        <p:spPr>
          <a:xfrm>
            <a:off x="508000" y="5128260"/>
            <a:ext cx="6392545" cy="25844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b="1" spc="-185" dirty="0">
                <a:latin typeface="Noto Sans S Chinese Regular" panose="020B0500000000000000" charset="-122"/>
                <a:ea typeface="Noto Sans S Chinese Regular" panose="020B0500000000000000" charset="-122"/>
                <a:cs typeface="Noto Sans S Chinese Regular" panose="020B0500000000000000" charset="-122"/>
              </a:rPr>
              <a:t>4. </a:t>
            </a:r>
            <a:r>
              <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rPr>
              <a:t>AGV inspection robot for warehouse logistics</a:t>
            </a:r>
            <a:r>
              <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rPr>
              <a:t> </a:t>
            </a:r>
            <a:endPar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endParaRPr>
          </a:p>
        </p:txBody>
      </p:sp>
      <p:sp>
        <p:nvSpPr>
          <p:cNvPr id="21" name="文本框 20"/>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200">
              <a:sym typeface="+mn-ea"/>
            </a:endParaRPr>
          </a:p>
        </p:txBody>
      </p:sp>
      <p:pic>
        <p:nvPicPr>
          <p:cNvPr id="2" name="图片 1" descr="图片3"/>
          <p:cNvPicPr>
            <a:picLocks noChangeAspect="1"/>
          </p:cNvPicPr>
          <p:nvPr/>
        </p:nvPicPr>
        <p:blipFill>
          <a:blip r:embed="rId1"/>
          <a:stretch>
            <a:fillRect/>
          </a:stretch>
        </p:blipFill>
        <p:spPr>
          <a:xfrm>
            <a:off x="657225" y="977900"/>
            <a:ext cx="5781675" cy="3854450"/>
          </a:xfrm>
          <a:prstGeom prst="rect">
            <a:avLst/>
          </a:prstGeom>
        </p:spPr>
      </p:pic>
      <p:pic>
        <p:nvPicPr>
          <p:cNvPr id="3" name="图片 2" descr="图片4"/>
          <p:cNvPicPr>
            <a:picLocks noChangeAspect="1"/>
          </p:cNvPicPr>
          <p:nvPr/>
        </p:nvPicPr>
        <p:blipFill>
          <a:blip r:embed="rId2"/>
          <a:stretch>
            <a:fillRect/>
          </a:stretch>
        </p:blipFill>
        <p:spPr>
          <a:xfrm>
            <a:off x="657225" y="5682615"/>
            <a:ext cx="5757545" cy="3843655"/>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45795" y="9835515"/>
            <a:ext cx="21717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1" name="矩形: 圆角 16"/>
          <p:cNvSpPr/>
          <p:nvPr/>
        </p:nvSpPr>
        <p:spPr>
          <a:xfrm>
            <a:off x="358140" y="39306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04</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22" name="文本框 21"/>
          <p:cNvSpPr txBox="1"/>
          <p:nvPr/>
        </p:nvSpPr>
        <p:spPr>
          <a:xfrm>
            <a:off x="906943" y="452450"/>
            <a:ext cx="258064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warehouse logistics</a:t>
            </a:r>
            <a:endPar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endParaRPr>
          </a:p>
        </p:txBody>
      </p:sp>
      <p:sp>
        <p:nvSpPr>
          <p:cNvPr id="3" name="文本框 2"/>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000" spc="-55" dirty="0">
              <a:solidFill>
                <a:srgbClr val="0556A5"/>
              </a:solidFill>
              <a:cs typeface="Calibri" panose="020F0502020204030204"/>
              <a:sym typeface="+mn-ea"/>
            </a:endParaRPr>
          </a:p>
        </p:txBody>
      </p:sp>
      <p:graphicFrame>
        <p:nvGraphicFramePr>
          <p:cNvPr id="2" name="表格 1"/>
          <p:cNvGraphicFramePr/>
          <p:nvPr>
            <p:custDataLst>
              <p:tags r:id="rId1"/>
            </p:custDataLst>
          </p:nvPr>
        </p:nvGraphicFramePr>
        <p:xfrm>
          <a:off x="358140" y="1059815"/>
          <a:ext cx="7018655" cy="9076055"/>
        </p:xfrm>
        <a:graphic>
          <a:graphicData uri="http://schemas.openxmlformats.org/drawingml/2006/table">
            <a:tbl>
              <a:tblPr firstRow="1" bandRow="1">
                <a:tableStyleId>{5C22544A-7EE6-4342-B048-85BDC9FD1C3A}</a:tableStyleId>
              </a:tblPr>
              <a:tblGrid>
                <a:gridCol w="2902585"/>
                <a:gridCol w="4116070"/>
              </a:tblGrid>
              <a:tr h="483235">
                <a:tc gridSpan="2">
                  <a:txBody>
                    <a:bodyPr/>
                    <a:lstStyle/>
                    <a:p>
                      <a:pPr algn="l">
                        <a:buNone/>
                      </a:pPr>
                      <a:r>
                        <a:rPr lang="zh-CN" altLang="zh-CN" sz="1485">
                          <a:sym typeface="+mn-ea"/>
                        </a:rPr>
                        <a:t>Hardware Configuration</a:t>
                      </a:r>
                      <a:endParaRPr lang="zh-CN" altLang="zh-CN"/>
                    </a:p>
                  </a:txBody>
                  <a:tcPr anchor="ctr"/>
                </a:tc>
                <a:tc hMerge="1">
                  <a:tcPr/>
                </a:tc>
              </a:tr>
              <a:tr h="427355">
                <a:tc>
                  <a:txBody>
                    <a:bodyPr/>
                    <a:lstStyle/>
                    <a:p>
                      <a:pPr indent="0" algn="l">
                        <a:buNone/>
                      </a:pPr>
                      <a:r>
                        <a:rPr lang="en-US" altLang="zh-CN" sz="1400" b="0">
                          <a:solidFill>
                            <a:srgbClr val="0E071B"/>
                          </a:solidFill>
                          <a:cs typeface="Arial" panose="020B0604020202020204" pitchFamily="34" charset="0"/>
                        </a:rPr>
                        <a:t>Model</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dirty="0">
                          <a:solidFill>
                            <a:srgbClr val="0E071B"/>
                          </a:solidFill>
                          <a:cs typeface="Arial" panose="020B0604020202020204" pitchFamily="34" charset="0"/>
                        </a:rPr>
                        <a:t>BL50</a:t>
                      </a:r>
                      <a:r>
                        <a:rPr lang="en-US" altLang="zh-CN" sz="1400" b="0" dirty="0">
                          <a:solidFill>
                            <a:srgbClr val="0E071B"/>
                          </a:solidFill>
                          <a:cs typeface="Arial" panose="020B0604020202020204" pitchFamily="34" charset="0"/>
                        </a:rPr>
                        <a:t>00X</a:t>
                      </a:r>
                      <a:endParaRPr lang="en-US" altLang="zh-CN" sz="1400" b="0" dirty="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Chipset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dirty="0">
                          <a:solidFill>
                            <a:srgbClr val="0E071B"/>
                          </a:solidFill>
                          <a:cs typeface="Arial" panose="020B0604020202020204" pitchFamily="34" charset="0"/>
                        </a:rPr>
                        <a:t>IPQ5</a:t>
                      </a:r>
                      <a:r>
                        <a:rPr lang="en-US" altLang="zh-CN" sz="1400" b="0" dirty="0">
                          <a:solidFill>
                            <a:srgbClr val="0E071B"/>
                          </a:solidFill>
                          <a:cs typeface="Arial" panose="020B0604020202020204" pitchFamily="34" charset="0"/>
                        </a:rPr>
                        <a:t>018+6102+8337</a:t>
                      </a:r>
                      <a:endParaRPr lang="en-US" altLang="en-US" sz="1400" b="0" dirty="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Memory</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dirty="0">
                          <a:solidFill>
                            <a:srgbClr val="0E071B"/>
                          </a:solidFill>
                          <a:cs typeface="Arial" panose="020B0604020202020204" pitchFamily="34" charset="0"/>
                        </a:rPr>
                        <a:t>256MB</a:t>
                      </a:r>
                      <a:endParaRPr lang="en-US" altLang="en-US" sz="1400" b="0" dirty="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Flash</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dirty="0">
                          <a:solidFill>
                            <a:srgbClr val="0E071B"/>
                          </a:solidFill>
                          <a:cs typeface="Arial" panose="020B0604020202020204" pitchFamily="34" charset="0"/>
                        </a:rPr>
                        <a:t>128MB+16MB</a:t>
                      </a:r>
                      <a:endParaRPr lang="en-US" altLang="en-US" sz="1400" b="0" dirty="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Size With  housing</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a:solidFill>
                            <a:srgbClr val="0E071B"/>
                          </a:solidFill>
                          <a:cs typeface="Arial" panose="020B0604020202020204" pitchFamily="34" charset="0"/>
                        </a:rPr>
                        <a:t>128x93x35mm</a:t>
                      </a:r>
                      <a:endParaRPr lang="en-US" altLang="en-US" sz="1400" b="0">
                        <a:solidFill>
                          <a:srgbClr val="0E071B"/>
                        </a:solidFill>
                        <a:cs typeface="Arial" panose="020B0604020202020204" pitchFamily="34" charset="0"/>
                      </a:endParaRPr>
                    </a:p>
                  </a:txBody>
                  <a:tcPr marL="50800" marR="50800" marT="50800" marB="50800" anchor="ctr"/>
                </a:tc>
              </a:tr>
              <a:tr h="427355">
                <a:tc>
                  <a:txBody>
                    <a:bodyPr/>
                    <a:p>
                      <a:pPr indent="0" algn="l">
                        <a:buNone/>
                      </a:pPr>
                      <a:r>
                        <a:rPr lang="en-US" altLang="zh-CN" sz="1400" b="0">
                          <a:solidFill>
                            <a:srgbClr val="0E071B"/>
                          </a:solidFill>
                          <a:cs typeface="Arial" panose="020B0604020202020204" pitchFamily="34" charset="0"/>
                        </a:rPr>
                        <a:t>Bare board size</a:t>
                      </a:r>
                      <a:endParaRPr lang="en-US" altLang="zh-CN" sz="1400" b="0">
                        <a:solidFill>
                          <a:srgbClr val="0E071B"/>
                        </a:solidFill>
                        <a:cs typeface="Arial" panose="020B0604020202020204" pitchFamily="34" charset="0"/>
                      </a:endParaRPr>
                    </a:p>
                  </a:txBody>
                  <a:tcPr marL="50800" marR="50800" marT="50800" marB="50800" anchor="ctr"/>
                </a:tc>
                <a:tc>
                  <a:txBody>
                    <a:bodyPr/>
                    <a:p>
                      <a:pPr indent="0">
                        <a:buNone/>
                      </a:pPr>
                      <a:r>
                        <a:rPr lang="en-US" altLang="zh-CN" sz="1400">
                          <a:solidFill>
                            <a:srgbClr val="0E071B"/>
                          </a:solidFill>
                          <a:cs typeface="Arial" panose="020B0604020202020204" pitchFamily="34" charset="0"/>
                          <a:sym typeface="+mn-ea"/>
                        </a:rPr>
                        <a:t>124*71*2mm</a:t>
                      </a:r>
                      <a:endParaRPr lang="en-US" altLang="en-US" sz="1400" b="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Unit Weight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zh-CN" sz="1400" b="0" dirty="0">
                          <a:solidFill>
                            <a:srgbClr val="0E071B"/>
                          </a:solidFill>
                          <a:cs typeface="Arial" panose="020B0604020202020204" pitchFamily="34" charset="0"/>
                        </a:rPr>
                        <a:t>0.2kg(Board)</a:t>
                      </a:r>
                      <a:endParaRPr lang="en-US" altLang="zh-CN" sz="1400" b="0" dirty="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a:solidFill>
                            <a:srgbClr val="0E071B"/>
                          </a:solidFill>
                          <a:latin typeface="微软雅黑" panose="020B0503020204020204" charset="-122"/>
                          <a:ea typeface="微软雅黑" panose="020B0503020204020204" charset="-122"/>
                          <a:cs typeface="Arial" panose="020B0604020202020204" pitchFamily="34" charset="0"/>
                          <a:sym typeface="+mn-ea"/>
                        </a:rPr>
                        <a:t>O</a:t>
                      </a:r>
                      <a:r>
                        <a:rPr lang="zh-CN" altLang="zh-CN" sz="1400">
                          <a:solidFill>
                            <a:srgbClr val="0E071B"/>
                          </a:solidFill>
                          <a:latin typeface="微软雅黑" panose="020B0503020204020204" charset="-122"/>
                          <a:ea typeface="微软雅黑" panose="020B0503020204020204" charset="-122"/>
                          <a:cs typeface="Arial" panose="020B0604020202020204" pitchFamily="34" charset="0"/>
                          <a:sym typeface="+mn-ea"/>
                        </a:rPr>
                        <a:t>perating mode</a:t>
                      </a:r>
                      <a:endParaRPr lang="zh-CN"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zh-CN" sz="1400" dirty="0">
                          <a:solidFill>
                            <a:srgbClr val="0E071B"/>
                          </a:solidFill>
                          <a:sym typeface="+mn-ea"/>
                        </a:rPr>
                        <a:t>Router/AP/Mesh</a:t>
                      </a:r>
                      <a:endParaRPr lang="en-US" sz="1400" b="0" dirty="0">
                        <a:solidFill>
                          <a:schemeClr val="tx1"/>
                        </a:solidFill>
                      </a:endParaRPr>
                    </a:p>
                  </a:txBody>
                  <a:tcPr marL="50800" marR="50800" marT="50800" marB="50800" anchor="ctr"/>
                </a:tc>
              </a:tr>
              <a:tr h="528320">
                <a:tc>
                  <a:txBody>
                    <a:bodyPr/>
                    <a:lstStyle/>
                    <a:p>
                      <a:pPr indent="0" algn="l">
                        <a:buNone/>
                      </a:pPr>
                      <a:r>
                        <a:rPr lang="en-US" altLang="zh-CN" sz="1400">
                          <a:solidFill>
                            <a:srgbClr val="0E071B"/>
                          </a:solidFill>
                          <a:latin typeface="微软雅黑" panose="020B0503020204020204" charset="-122"/>
                          <a:ea typeface="微软雅黑" panose="020B0503020204020204" charset="-122"/>
                          <a:cs typeface="Arial" panose="020B0604020202020204" pitchFamily="34" charset="0"/>
                          <a:sym typeface="+mn-ea"/>
                        </a:rPr>
                        <a:t>Reset button</a:t>
                      </a:r>
                      <a:endParaRPr lang="zh-CN"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zh-CN" altLang="en-US" sz="1400">
                          <a:solidFill>
                            <a:srgbClr val="0E071B"/>
                          </a:solidFill>
                          <a:latin typeface="微软雅黑" panose="020B0503020204020204" charset="-122"/>
                          <a:ea typeface="微软雅黑" panose="020B0503020204020204" charset="-122"/>
                          <a:cs typeface="微软雅黑" panose="020B0503020204020204" charset="-122"/>
                          <a:sym typeface="+mn-ea"/>
                        </a:rPr>
                        <a:t>reset </a:t>
                      </a:r>
                      <a:r>
                        <a:rPr lang="en-US" altLang="zh-CN" sz="1400">
                          <a:solidFill>
                            <a:srgbClr val="0E071B"/>
                          </a:solidFill>
                          <a:latin typeface="微软雅黑" panose="020B0503020204020204" charset="-122"/>
                          <a:ea typeface="微软雅黑" panose="020B0503020204020204" charset="-122"/>
                          <a:cs typeface="微软雅黑" panose="020B0503020204020204" charset="-122"/>
                          <a:sym typeface="+mn-ea"/>
                        </a:rPr>
                        <a:t>button</a:t>
                      </a:r>
                      <a:r>
                        <a:rPr lang="zh-CN" altLang="en-US" sz="1400">
                          <a:solidFill>
                            <a:srgbClr val="0E071B"/>
                          </a:solidFill>
                          <a:latin typeface="微软雅黑" panose="020B0503020204020204" charset="-122"/>
                          <a:ea typeface="微软雅黑" panose="020B0503020204020204" charset="-122"/>
                          <a:cs typeface="微软雅黑" panose="020B0503020204020204" charset="-122"/>
                          <a:sym typeface="+mn-ea"/>
                        </a:rPr>
                        <a:t>（Press and hold for 10 seconds to restore the factory default configuration）</a:t>
                      </a:r>
                      <a:endParaRPr lang="zh-CN" altLang="en-US" sz="1400" b="0">
                        <a:solidFill>
                          <a:srgbClr val="0E071B"/>
                        </a:solidFill>
                      </a:endParaRPr>
                    </a:p>
                  </a:txBody>
                  <a:tcPr marL="50800" marR="50800" marT="50800" marB="50800" anchor="ctr"/>
                </a:tc>
              </a:tr>
              <a:tr h="427355">
                <a:tc>
                  <a:txBody>
                    <a:bodyPr/>
                    <a:lstStyle/>
                    <a:p>
                      <a:pPr indent="0" algn="l">
                        <a:buNone/>
                      </a:pPr>
                      <a:r>
                        <a:rPr lang="en-US" altLang="zh-CN" sz="1400">
                          <a:solidFill>
                            <a:srgbClr val="0E071B"/>
                          </a:solidFill>
                          <a:latin typeface="微软雅黑" panose="020B0503020204020204" charset="-122"/>
                          <a:ea typeface="微软雅黑" panose="020B0503020204020204" charset="-122"/>
                          <a:cs typeface="Arial" panose="020B0604020202020204" pitchFamily="34" charset="0"/>
                          <a:sym typeface="+mn-ea"/>
                        </a:rPr>
                        <a:t>Status Indicator</a:t>
                      </a:r>
                      <a:endParaRPr lang="en-US" altLang="zh-CN" sz="1400">
                        <a:solidFill>
                          <a:srgbClr val="0E071B"/>
                        </a:solidFill>
                        <a:latin typeface="微软雅黑" panose="020B0503020204020204" charset="-122"/>
                        <a:ea typeface="微软雅黑" panose="020B0503020204020204" charset="-122"/>
                        <a:cs typeface="Arial" panose="020B0604020202020204" pitchFamily="34" charset="0"/>
                        <a:sym typeface="+mn-ea"/>
                      </a:endParaRPr>
                    </a:p>
                  </a:txBody>
                  <a:tcPr marL="50800" marR="50800" marT="50800" marB="50800" anchor="ctr"/>
                </a:tc>
                <a:tc>
                  <a:txBody>
                    <a:bodyPr/>
                    <a:lstStyle/>
                    <a:p>
                      <a:pPr indent="0">
                        <a:buNone/>
                      </a:pPr>
                      <a:r>
                        <a:rPr sz="1400">
                          <a:solidFill>
                            <a:srgbClr val="0E071B"/>
                          </a:solidFill>
                          <a:latin typeface="微软雅黑" panose="020B0503020204020204" charset="-122"/>
                          <a:ea typeface="微软雅黑" panose="020B0503020204020204" charset="-122"/>
                          <a:cs typeface="微软雅黑" panose="020B0503020204020204" charset="-122"/>
                          <a:sym typeface="+mn-ea"/>
                        </a:rPr>
                        <a:t>LEDs x 4 (Power/LAN/2.4G/5G)</a:t>
                      </a:r>
                      <a:endParaRPr sz="1400">
                        <a:solidFill>
                          <a:srgbClr val="0E071B"/>
                        </a:solidFill>
                        <a:latin typeface="微软雅黑" panose="020B0503020204020204" charset="-122"/>
                        <a:ea typeface="微软雅黑" panose="020B0503020204020204" charset="-122"/>
                        <a:cs typeface="微软雅黑" panose="020B0503020204020204" charset="-122"/>
                        <a:sym typeface="+mn-ea"/>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SMA Antennas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sz="1400" b="0" dirty="0">
                          <a:solidFill>
                            <a:srgbClr val="0E071B"/>
                          </a:solidFill>
                        </a:rPr>
                        <a:t>2 combined interface, can be connected to directional/omnidirectional antenna</a:t>
                      </a:r>
                      <a:endParaRPr sz="1400" b="0" dirty="0">
                        <a:solidFill>
                          <a:srgbClr val="0E071B"/>
                        </a:solidFill>
                      </a:endParaRPr>
                    </a:p>
                  </a:txBody>
                  <a:tcPr marL="50800" marR="50800" marT="50800" marB="50800" anchor="ctr"/>
                </a:tc>
              </a:tr>
              <a:tr h="499110">
                <a:tc>
                  <a:txBody>
                    <a:bodyPr/>
                    <a:lstStyle/>
                    <a:p>
                      <a:pPr indent="0" algn="l">
                        <a:buNone/>
                      </a:pPr>
                      <a:r>
                        <a:rPr lang="en-US" altLang="zh-CN" sz="1400" b="0" dirty="0">
                          <a:solidFill>
                            <a:srgbClr val="0E071B"/>
                          </a:solidFill>
                          <a:cs typeface="Arial" panose="020B0604020202020204" pitchFamily="34" charset="0"/>
                        </a:rPr>
                        <a:t>Power supply</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buNone/>
                      </a:pPr>
                      <a:r>
                        <a:rPr sz="1400" b="0" dirty="0">
                          <a:solidFill>
                            <a:srgbClr val="0E071B"/>
                          </a:solidFill>
                        </a:rPr>
                        <a:t>9-24V Phoenix terminal and DC interface power supply</a:t>
                      </a:r>
                      <a:endParaRPr sz="1400" b="0" dirty="0">
                        <a:solidFill>
                          <a:srgbClr val="0E071B"/>
                        </a:solidFill>
                      </a:endParaRPr>
                    </a:p>
                  </a:txBody>
                  <a:tcPr marL="50800" marR="50800" marT="50800" marB="50800" anchor="ctr"/>
                </a:tc>
              </a:tr>
              <a:tr h="427355">
                <a:tc rowSpan="5">
                  <a:txBody>
                    <a:bodyPr/>
                    <a:lstStyle/>
                    <a:p>
                      <a:pPr indent="0" algn="l">
                        <a:buNone/>
                      </a:pPr>
                      <a:r>
                        <a:rPr lang="en-US" altLang="zh-CN" sz="1400" b="0" dirty="0">
                          <a:solidFill>
                            <a:srgbClr val="0E071B"/>
                          </a:solidFill>
                          <a:cs typeface="Arial" panose="020B0604020202020204" pitchFamily="34" charset="0"/>
                        </a:rPr>
                        <a:t>Interface</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buNone/>
                      </a:pPr>
                      <a:r>
                        <a:rPr sz="1400" dirty="0">
                          <a:solidFill>
                            <a:srgbClr val="0E071B"/>
                          </a:solidFill>
                          <a:sym typeface="+mn-ea"/>
                        </a:rPr>
                        <a:t>1 10/100/1000M bps adaptive </a:t>
                      </a:r>
                      <a:r>
                        <a:rPr lang="en-US" sz="1400" dirty="0">
                          <a:solidFill>
                            <a:srgbClr val="0E071B"/>
                          </a:solidFill>
                          <a:sym typeface="+mn-ea"/>
                        </a:rPr>
                        <a:t>LAN</a:t>
                      </a:r>
                      <a:endParaRPr lang="en-US" sz="1400" b="0" dirty="0">
                        <a:solidFill>
                          <a:srgbClr val="0E071B"/>
                        </a:solidFill>
                        <a:sym typeface="+mn-ea"/>
                      </a:endParaRPr>
                    </a:p>
                  </a:txBody>
                  <a:tcPr marL="50800" marR="50800" marT="50800" marB="50800" anchor="ctr"/>
                </a:tc>
              </a:tr>
              <a:tr h="528320">
                <a:tc vMerge="1">
                  <a:tcPr marL="50800" marR="50800" marT="50800" marB="50800" anchor="ctr"/>
                </a:tc>
                <a:tc>
                  <a:txBody>
                    <a:bodyPr/>
                    <a:lstStyle/>
                    <a:p>
                      <a:pPr indent="0">
                        <a:buNone/>
                      </a:pPr>
                      <a:endParaRPr sz="1400" dirty="0">
                        <a:solidFill>
                          <a:srgbClr val="0E071B"/>
                        </a:solidFill>
                        <a:sym typeface="+mn-ea"/>
                      </a:endParaRPr>
                    </a:p>
                    <a:p>
                      <a:pPr indent="0">
                        <a:buNone/>
                      </a:pPr>
                      <a:r>
                        <a:rPr sz="1400" dirty="0">
                          <a:solidFill>
                            <a:srgbClr val="0E071B"/>
                          </a:solidFill>
                          <a:sym typeface="+mn-ea"/>
                        </a:rPr>
                        <a:t>1 10/100/1000M bps adaptive WAN</a:t>
                      </a:r>
                      <a:endParaRPr sz="1400" dirty="0">
                        <a:solidFill>
                          <a:srgbClr val="0E071B"/>
                        </a:solidFill>
                        <a:sym typeface="+mn-ea"/>
                      </a:endParaRPr>
                    </a:p>
                  </a:txBody>
                  <a:tcPr marL="50800" marR="50800" marT="50800" marB="50800" anchor="ctr"/>
                </a:tc>
              </a:tr>
              <a:tr h="554990">
                <a:tc vMerge="1">
                  <a:tcPr/>
                </a:tc>
                <a:tc>
                  <a:txBody>
                    <a:bodyPr/>
                    <a:p>
                      <a:pPr indent="0">
                        <a:buNone/>
                      </a:pPr>
                      <a:r>
                        <a:rPr sz="1400" dirty="0">
                          <a:solidFill>
                            <a:srgbClr val="0E071B"/>
                          </a:solidFill>
                          <a:sym typeface="+mn-ea"/>
                        </a:rPr>
                        <a:t>1</a:t>
                      </a:r>
                      <a:r>
                        <a:rPr lang="en-US" sz="1400" dirty="0">
                          <a:solidFill>
                            <a:srgbClr val="0E071B"/>
                          </a:solidFill>
                          <a:sym typeface="+mn-ea"/>
                        </a:rPr>
                        <a:t>*</a:t>
                      </a:r>
                      <a:r>
                        <a:rPr sz="1400" dirty="0">
                          <a:solidFill>
                            <a:srgbClr val="0E071B"/>
                          </a:solidFill>
                          <a:sym typeface="+mn-ea"/>
                        </a:rPr>
                        <a:t>DC </a:t>
                      </a:r>
                      <a:r>
                        <a:rPr lang="en-US" sz="1400" dirty="0">
                          <a:solidFill>
                            <a:srgbClr val="0E071B"/>
                          </a:solidFill>
                          <a:sym typeface="+mn-ea"/>
                        </a:rPr>
                        <a:t>  </a:t>
                      </a:r>
                      <a:r>
                        <a:rPr sz="1400" dirty="0">
                          <a:solidFill>
                            <a:srgbClr val="0E071B"/>
                          </a:solidFill>
                          <a:sym typeface="+mn-ea"/>
                        </a:rPr>
                        <a:t>1 </a:t>
                      </a:r>
                      <a:r>
                        <a:rPr lang="en-US" sz="1400" dirty="0">
                          <a:solidFill>
                            <a:srgbClr val="0E071B"/>
                          </a:solidFill>
                          <a:sym typeface="+mn-ea"/>
                        </a:rPr>
                        <a:t>*</a:t>
                      </a:r>
                      <a:r>
                        <a:rPr sz="1400" dirty="0">
                          <a:solidFill>
                            <a:srgbClr val="0E071B"/>
                          </a:solidFill>
                          <a:sym typeface="+mn-ea"/>
                        </a:rPr>
                        <a:t>Phoenix terminal</a:t>
                      </a:r>
                      <a:endParaRPr lang="zh-CN" altLang="en-US" sz="1400" b="0" dirty="0">
                        <a:solidFill>
                          <a:srgbClr val="0E071B"/>
                        </a:solidFill>
                      </a:endParaRPr>
                    </a:p>
                  </a:txBody>
                  <a:tcPr marL="50800" marR="50800" marT="50800" marB="50800" anchor="ctr"/>
                </a:tc>
              </a:tr>
              <a:tr h="541020">
                <a:tc vMerge="1">
                  <a:tcPr/>
                </a:tc>
                <a:tc>
                  <a:txBody>
                    <a:bodyPr/>
                    <a:p>
                      <a:pPr indent="0">
                        <a:buNone/>
                      </a:pPr>
                      <a:r>
                        <a:rPr lang="en-US" altLang="zh-CN" sz="1400" b="0" dirty="0">
                          <a:solidFill>
                            <a:srgbClr val="0E071B"/>
                          </a:solidFill>
                        </a:rPr>
                        <a:t>2*SMA Antenns Port</a:t>
                      </a:r>
                      <a:endParaRPr lang="en-US" altLang="zh-CN" sz="1400" b="0" dirty="0">
                        <a:solidFill>
                          <a:srgbClr val="0E071B"/>
                        </a:solidFill>
                      </a:endParaRPr>
                    </a:p>
                  </a:txBody>
                  <a:tcPr marL="50800" marR="50800" marT="50800" marB="50800" anchor="ctr"/>
                </a:tc>
              </a:tr>
              <a:tr h="554990">
                <a:tc vMerge="1">
                  <a:tcPr marL="50800" marR="50800" marT="50800" marB="50800" anchor="ctr"/>
                </a:tc>
                <a:tc>
                  <a:txBody>
                    <a:bodyPr/>
                    <a:p>
                      <a:pPr indent="0">
                        <a:buNone/>
                      </a:pPr>
                      <a:r>
                        <a:rPr lang="en-US" altLang="zh-CN" sz="1400" dirty="0">
                          <a:solidFill>
                            <a:srgbClr val="0E071B"/>
                          </a:solidFill>
                          <a:sym typeface="+mn-ea"/>
                        </a:rPr>
                        <a:t>1 * RS485; </a:t>
                      </a:r>
                      <a:endParaRPr lang="en-US" altLang="zh-CN" sz="1400" dirty="0">
                        <a:solidFill>
                          <a:srgbClr val="0E071B"/>
                        </a:solidFill>
                        <a:sym typeface="+mn-ea"/>
                      </a:endParaRPr>
                    </a:p>
                    <a:p>
                      <a:pPr indent="0">
                        <a:buNone/>
                      </a:pPr>
                      <a:r>
                        <a:rPr lang="en-US" altLang="zh-CN" sz="1400" dirty="0">
                          <a:solidFill>
                            <a:srgbClr val="0E071B"/>
                          </a:solidFill>
                          <a:sym typeface="+mn-ea"/>
                        </a:rPr>
                        <a:t>1 * RS232</a:t>
                      </a:r>
                      <a:endParaRPr lang="en-US" altLang="zh-CN" sz="1400" dirty="0">
                        <a:solidFill>
                          <a:srgbClr val="0E071B"/>
                        </a:solidFill>
                        <a:sym typeface="+mn-ea"/>
                      </a:endParaRPr>
                    </a:p>
                  </a:txBody>
                  <a:tcPr marL="50800" marR="50800" marT="50800" marB="50800" anchor="ctr"/>
                </a:tc>
              </a:tr>
            </a:tbl>
          </a:graphicData>
        </a:graphic>
      </p:graphicFrame>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39445" y="9835515"/>
            <a:ext cx="21717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1" name="矩形: 圆角 16"/>
          <p:cNvSpPr/>
          <p:nvPr/>
        </p:nvSpPr>
        <p:spPr>
          <a:xfrm>
            <a:off x="358140" y="39306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05</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22" name="文本框 21"/>
          <p:cNvSpPr txBox="1"/>
          <p:nvPr/>
        </p:nvSpPr>
        <p:spPr>
          <a:xfrm>
            <a:off x="906943" y="452450"/>
            <a:ext cx="2428875"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rPr>
              <a:t>Wlan Specification</a:t>
            </a:r>
            <a:endParaRPr kumimoji="0" lang="en-US" altLang="zh-CN" sz="2000" b="1" i="0" u="none" strike="noStrike" kern="1200" cap="none" spc="0" normalizeH="0" baseline="0" noProof="0" dirty="0">
              <a:ln>
                <a:noFill/>
              </a:ln>
              <a:solidFill>
                <a:schemeClr val="accent2"/>
              </a:solidFill>
              <a:effectLst/>
              <a:uLnTx/>
              <a:uFillTx/>
              <a:latin typeface="Noto Sans S Chinese Medium" panose="020B0600000000000000" charset="-122"/>
              <a:ea typeface="Noto Sans S Chinese Medium" panose="020B0600000000000000" charset="-122"/>
              <a:cs typeface="微软雅黑" panose="020B0503020204020204" charset="-122"/>
              <a:sym typeface="+mn-ea"/>
            </a:endParaRPr>
          </a:p>
        </p:txBody>
      </p:sp>
      <p:sp>
        <p:nvSpPr>
          <p:cNvPr id="3" name="文本框 2"/>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000" spc="-55" dirty="0">
              <a:solidFill>
                <a:srgbClr val="0556A5"/>
              </a:solidFill>
              <a:cs typeface="Calibri" panose="020F0502020204030204"/>
              <a:sym typeface="+mn-ea"/>
            </a:endParaRPr>
          </a:p>
        </p:txBody>
      </p:sp>
      <p:graphicFrame>
        <p:nvGraphicFramePr>
          <p:cNvPr id="9" name="表格 8"/>
          <p:cNvGraphicFramePr/>
          <p:nvPr>
            <p:custDataLst>
              <p:tags r:id="rId1"/>
            </p:custDataLst>
          </p:nvPr>
        </p:nvGraphicFramePr>
        <p:xfrm>
          <a:off x="318770" y="943610"/>
          <a:ext cx="6703201" cy="6648450"/>
        </p:xfrm>
        <a:graphic>
          <a:graphicData uri="http://schemas.openxmlformats.org/drawingml/2006/table">
            <a:tbl>
              <a:tblPr firstRow="1" bandRow="1">
                <a:tableStyleId>{5C22544A-7EE6-4342-B048-85BDC9FD1C3A}</a:tableStyleId>
              </a:tblPr>
              <a:tblGrid>
                <a:gridCol w="3363595"/>
                <a:gridCol w="1113202"/>
                <a:gridCol w="1113202"/>
                <a:gridCol w="1113202"/>
              </a:tblGrid>
              <a:tr h="443230">
                <a:tc>
                  <a:txBody>
                    <a:bodyPr/>
                    <a:lstStyle/>
                    <a:p>
                      <a:pPr algn="l">
                        <a:buNone/>
                      </a:pPr>
                      <a:r>
                        <a:rPr lang="zh-CN" altLang="zh-CN" b="1" dirty="0">
                          <a:latin typeface="Noto Sans S Chinese Bold" panose="020B0800000000000000" charset="-122"/>
                          <a:ea typeface="Noto Sans S Chinese Bold" panose="020B0800000000000000" charset="-122"/>
                        </a:rPr>
                        <a:t>WLAN </a:t>
                      </a:r>
                      <a:r>
                        <a:rPr lang="en-US" altLang="zh-CN" b="1" dirty="0">
                          <a:latin typeface="Noto Sans S Chinese Bold" panose="020B0800000000000000" charset="-122"/>
                          <a:ea typeface="Noto Sans S Chinese Bold" panose="020B0800000000000000" charset="-122"/>
                        </a:rPr>
                        <a:t>Specification</a:t>
                      </a:r>
                      <a:r>
                        <a:rPr lang="en-US" altLang="zh-CN" sz="1485" dirty="0">
                          <a:latin typeface="Noto Sans S Chinese Bold" panose="020B0800000000000000" charset="-122"/>
                          <a:ea typeface="Noto Sans S Chinese Bold" panose="020B0800000000000000" charset="-122"/>
                          <a:sym typeface="+mn-ea"/>
                        </a:rPr>
                        <a:t>±2 dB</a:t>
                      </a:r>
                      <a:endParaRPr lang="zh-CN" altLang="zh-CN" b="1" dirty="0">
                        <a:latin typeface="Noto Sans S Chinese Bold" panose="020B0800000000000000" charset="-122"/>
                        <a:ea typeface="Noto Sans S Chinese Bold" panose="020B0800000000000000" charset="-122"/>
                      </a:endParaRPr>
                    </a:p>
                  </a:txBody>
                  <a:tcPr anchor="ctr"/>
                </a:tc>
                <a:tc>
                  <a:txBody>
                    <a:bodyPr/>
                    <a:lstStyle/>
                    <a:p>
                      <a:pPr algn="ctr">
                        <a:buNone/>
                      </a:pPr>
                      <a:r>
                        <a:rPr lang="zh-CN" altLang="zh-CN" b="1">
                          <a:latin typeface="Noto Sans S Chinese Bold" panose="020B0800000000000000" charset="-122"/>
                          <a:ea typeface="Noto Sans S Chinese Bold" panose="020B0800000000000000" charset="-122"/>
                        </a:rPr>
                        <a:t>2.4GHz</a:t>
                      </a:r>
                      <a:endParaRPr lang="zh-CN" altLang="zh-CN" b="1">
                        <a:latin typeface="Noto Sans S Chinese Bold" panose="020B0800000000000000" charset="-122"/>
                        <a:ea typeface="Noto Sans S Chinese Bold" panose="020B0800000000000000" charset="-122"/>
                      </a:endParaRPr>
                    </a:p>
                  </a:txBody>
                  <a:tcPr anchor="ctr"/>
                </a:tc>
                <a:tc>
                  <a:txBody>
                    <a:bodyPr/>
                    <a:lstStyle/>
                    <a:p>
                      <a:pPr algn="ctr">
                        <a:buNone/>
                      </a:pPr>
                      <a:r>
                        <a:rPr lang="zh-CN" altLang="zh-CN" b="1" dirty="0">
                          <a:latin typeface="Noto Sans S Chinese Bold" panose="020B0800000000000000" charset="-122"/>
                          <a:ea typeface="Noto Sans S Chinese Bold" panose="020B0800000000000000" charset="-122"/>
                        </a:rPr>
                        <a:t>5GHz</a:t>
                      </a:r>
                      <a:endParaRPr lang="zh-CN" altLang="zh-CN" b="1" dirty="0">
                        <a:latin typeface="Noto Sans S Chinese Bold" panose="020B0800000000000000" charset="-122"/>
                        <a:ea typeface="Noto Sans S Chinese Bold" panose="020B0800000000000000" charset="-122"/>
                      </a:endParaRPr>
                    </a:p>
                  </a:txBody>
                  <a:tcPr anchor="ctr"/>
                </a:tc>
                <a:tc>
                  <a:txBody>
                    <a:bodyPr/>
                    <a:lstStyle/>
                    <a:p>
                      <a:pPr algn="ctr">
                        <a:buNone/>
                      </a:pPr>
                      <a:r>
                        <a:rPr lang="zh-CN" altLang="zh-CN" b="1">
                          <a:latin typeface="Noto Sans S Chinese Bold" panose="020B0800000000000000" charset="-122"/>
                          <a:ea typeface="Noto Sans S Chinese Bold" panose="020B0800000000000000" charset="-122"/>
                        </a:rPr>
                        <a:t>5GHz</a:t>
                      </a:r>
                      <a:endParaRPr lang="zh-CN" altLang="zh-CN" b="1">
                        <a:latin typeface="Noto Sans S Chinese Bold" panose="020B0800000000000000" charset="-122"/>
                        <a:ea typeface="Noto Sans S Chinese Bold" panose="020B0800000000000000" charset="-122"/>
                      </a:endParaRPr>
                    </a:p>
                  </a:txBody>
                  <a:tcPr anchor="ctr"/>
                </a:tc>
              </a:tr>
              <a:tr h="443230">
                <a:tc>
                  <a:txBody>
                    <a:bodyPr/>
                    <a:lstStyle/>
                    <a:p>
                      <a:pPr indent="0" algn="l">
                        <a:buNone/>
                      </a:pPr>
                      <a:r>
                        <a:rPr lang="en-US" altLang="zh-CN" sz="1400" b="0">
                          <a:solidFill>
                            <a:srgbClr val="0E071B"/>
                          </a:solidFill>
                          <a:cs typeface="Arial" panose="020B0604020202020204" pitchFamily="34" charset="0"/>
                        </a:rPr>
                        <a:t>11 b (1Mbps)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11 b (11Mbps)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11 g (6Mbps)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11 g (54Mbps)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23</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11 a (6Mbps)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zh-CN" altLang="en-US" sz="1400" b="0">
                          <a:solidFill>
                            <a:srgbClr val="0E071B"/>
                          </a:solidFill>
                          <a:cs typeface="Arial" panose="020B0604020202020204" pitchFamily="34" charset="0"/>
                        </a:rPr>
                        <a:t>-</a:t>
                      </a:r>
                      <a:endParaRPr lang="zh-CN" altLang="en-US"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11 a (54Mbps)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22</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zh-CN" altLang="en-US" sz="1400" b="0">
                          <a:solidFill>
                            <a:srgbClr val="0E071B"/>
                          </a:solidFill>
                          <a:cs typeface="Arial" panose="020B0604020202020204" pitchFamily="34" charset="0"/>
                        </a:rPr>
                        <a:t>-</a:t>
                      </a:r>
                      <a:endParaRPr lang="zh-CN" altLang="en-US"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HT20(MSC 0/8)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HT20(MSC 7/15)</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23</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22</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HT40(MSC 0/8)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HT40(MSC 7/15)</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23</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22</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VHT80 256QAM MCS0</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23</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VHT80 256QAM MCS9</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19</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VHT80 1024QAM MCS0</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22</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443230">
                <a:tc>
                  <a:txBody>
                    <a:bodyPr/>
                    <a:lstStyle/>
                    <a:p>
                      <a:pPr indent="0" algn="l">
                        <a:buNone/>
                      </a:pPr>
                      <a:r>
                        <a:rPr lang="en-US" altLang="zh-CN" sz="1400" b="0">
                          <a:solidFill>
                            <a:srgbClr val="0E071B"/>
                          </a:solidFill>
                          <a:cs typeface="Arial" panose="020B0604020202020204" pitchFamily="34" charset="0"/>
                        </a:rPr>
                        <a:t>VHT80 1024QAM MCS11</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17</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a:t>
                      </a:r>
                      <a:endParaRPr lang="en-US" altLang="zh-CN" sz="1400" b="0" dirty="0">
                        <a:solidFill>
                          <a:srgbClr val="0E071B"/>
                        </a:solidFill>
                        <a:cs typeface="Arial" panose="020B0604020202020204" pitchFamily="34" charset="0"/>
                      </a:endParaRPr>
                    </a:p>
                  </a:txBody>
                  <a:tcPr marL="50800" marR="50800" marT="50800" marB="50800" anchor="ctr"/>
                </a:tc>
              </a:tr>
            </a:tbl>
          </a:graphicData>
        </a:graphic>
      </p:graphicFrame>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3.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5.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6.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7.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8.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9.xml><?xml version="1.0" encoding="utf-8"?>
<p:tagLst xmlns:p="http://schemas.openxmlformats.org/presentationml/2006/main">
  <p:tag name="KSO_WM_UNIT_TABLE_BEAUTIFY" val="smartTable{8c5a5820-2c2e-454d-a3b9-da12401193ba}"/>
  <p:tag name="TABLE_ENDDRAG_ORIGIN_RECT" val="498*488"/>
  <p:tag name="TABLE_ENDDRAG_RECT" val="28*83*498*59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1.xml><?xml version="1.0" encoding="utf-8"?>
<p:tagLst xmlns:p="http://schemas.openxmlformats.org/presentationml/2006/main">
  <p:tag name="KSO_WM_UNIT_TABLE_BEAUTIFY" val="smartTable{35cecbfa-8551-467a-b987-6a9eeaf9db0c}"/>
</p:tagLst>
</file>

<file path=ppt/tags/tag72.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3.xml><?xml version="1.0" encoding="utf-8"?>
<p:tagLst xmlns:p="http://schemas.openxmlformats.org/presentationml/2006/main">
  <p:tag name="KSO_WM_UNIT_TABLE_BEAUTIFY" val="smartTable{35cecbfa-8551-467a-b987-6a9eeaf9db0c}"/>
</p:tagLst>
</file>

<file path=ppt/tags/tag7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5.xml><?xml version="1.0" encoding="utf-8"?>
<p:tagLst xmlns:p="http://schemas.openxmlformats.org/presentationml/2006/main">
  <p:tag name="KSO_WM_UNIT_TABLE_BEAUTIFY" val="smartTable{d51cdd72-a0f4-4787-81c2-b0552198a7d5}"/>
</p:tagLst>
</file>

<file path=ppt/tags/tag76.xml><?xml version="1.0" encoding="utf-8"?>
<p:tagLst xmlns:p="http://schemas.openxmlformats.org/presentationml/2006/main">
  <p:tag name="KSO_WM_UNIT_TABLE_BEAUTIFY" val="smartTable{804f54e4-90c5-4647-8429-26cd70846ef3}"/>
  <p:tag name="TABLE_ENDDRAG_ORIGIN_RECT" val="569*337"/>
  <p:tag name="TABLE_ENDDRAG_RECT" val="21*348*569*307"/>
</p:tagLst>
</file>

<file path=ppt/tags/tag77.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8.xml><?xml version="1.0" encoding="utf-8"?>
<p:tagLst xmlns:p="http://schemas.openxmlformats.org/presentationml/2006/main">
  <p:tag name="KSO_WM_UNIT_TABLE_BEAUTIFY" val="smartTable{1b24e643-b711-4c91-9323-6766243afe2b}"/>
  <p:tag name="TABLE_ENDDRAG_ORIGIN_RECT" val="584*336"/>
  <p:tag name="TABLE_ENDDRAG_RECT" val="10*10*584*263"/>
</p:tagLst>
</file>

<file path=ppt/tags/tag79.xml><?xml version="1.0" encoding="utf-8"?>
<p:tagLst xmlns:p="http://schemas.openxmlformats.org/presentationml/2006/main">
  <p:tag name="KSO_WM_UNIT_TABLE_BEAUTIFY" val="smartTable{ee68f513-bff1-4ebe-b66f-23362ae5ad26}"/>
  <p:tag name="TABLE_ENDDRAG_ORIGIN_RECT" val="583*491"/>
  <p:tag name="TABLE_ENDDRAG_RECT" val="11*283*583*49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81.xml><?xml version="1.0" encoding="utf-8"?>
<p:tagLst xmlns:p="http://schemas.openxmlformats.org/presentationml/2006/main">
  <p:tag name="KSO_WM_UNIT_TABLE_BEAUTIFY" val="smartTable{3f9ae6b2-9662-4a22-9a17-3135d0a87357}"/>
</p:tagLst>
</file>

<file path=ppt/tags/tag82.xml><?xml version="1.0" encoding="utf-8"?>
<p:tagLst xmlns:p="http://schemas.openxmlformats.org/presentationml/2006/main">
  <p:tag name="KSO_WM_UNIT_TABLE_BEAUTIFY" val="smartTable{cf92b837-4347-47ae-b706-cbc38001c787}"/>
  <p:tag name="TABLE_ENDDRAG_ORIGIN_RECT" val="548*214"/>
  <p:tag name="TABLE_ENDDRAG_RECT" val="31*398*548*183"/>
</p:tagLst>
</file>

<file path=ppt/tags/tag83.xml><?xml version="1.0" encoding="utf-8"?>
<p:tagLst xmlns:p="http://schemas.openxmlformats.org/presentationml/2006/main">
  <p:tag name="KSO_WM_UNIT_TABLE_BEAUTIFY" val="smartTable{f09cb35d-94c1-4293-9fb7-e724de2b2260}"/>
</p:tagLst>
</file>

<file path=ppt/tags/tag8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85.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86.xml><?xml version="1.0" encoding="utf-8"?>
<p:tagLst xmlns:p="http://schemas.openxmlformats.org/presentationml/2006/main">
  <p:tag name="KSO_DOCER_TEMPLATE_OPEN_ONCE_MARK" val="1"/>
  <p:tag name="COMMONDATA" val="eyJoZGlkIjoiOWVjODllMjhiMTRjN2QxMTgyYWUxZDg2MWNkYjcxODQifQ=="/>
  <p:tag name="KSO_WPP_MARK_KEY" val="a783a872-e5ba-458d-ae0a-29b8a1503025"/>
  <p:tag name="commondata" val="eyJoZGlkIjoiZDI0YmEzYmY2MWE2NzE1YmQ2NzU1OGVjNTkxNWRhN2YifQ=="/>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10359</Words>
  <Application>WPS 演示</Application>
  <PresentationFormat>自定义</PresentationFormat>
  <Paragraphs>727</Paragraphs>
  <Slides>14</Slides>
  <Notes>6</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14</vt:i4>
      </vt:variant>
    </vt:vector>
  </HeadingPairs>
  <TitlesOfParts>
    <vt:vector size="31" baseType="lpstr">
      <vt:lpstr>Arial</vt:lpstr>
      <vt:lpstr>宋体</vt:lpstr>
      <vt:lpstr>Wingdings</vt:lpstr>
      <vt:lpstr>Calibri</vt:lpstr>
      <vt:lpstr>Noto Sans S Chinese Bold</vt:lpstr>
      <vt:lpstr>Noto Sans S Chinese Regular</vt:lpstr>
      <vt:lpstr>微软雅黑</vt:lpstr>
      <vt:lpstr>Noto Sans S Chinese Medium</vt:lpstr>
      <vt:lpstr>Calibri</vt:lpstr>
      <vt:lpstr>Aharoni</vt:lpstr>
      <vt:lpstr>阿里汉仪智能黑体</vt:lpstr>
      <vt:lpstr>Helvetica</vt:lpstr>
      <vt:lpstr>Dotum</vt:lpstr>
      <vt:lpstr>Arial Unicode MS</vt:lpstr>
      <vt:lpstr>等线</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Natalie</cp:lastModifiedBy>
  <cp:revision>154</cp:revision>
  <dcterms:created xsi:type="dcterms:W3CDTF">2022-05-24T08:45:00Z</dcterms:created>
  <dcterms:modified xsi:type="dcterms:W3CDTF">2024-10-25T09:55:51Z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KSOSaveFontToCloudKey">
    <vt:lpwstr>200094624_embed</vt:lpwstr>
  </property>
  <property fmtid="{D5CDD505-2E9C-101B-9397-08002B2CF9AE}" pid="4" name="ICV">
    <vt:lpwstr>514B133F4D4F472DB54C9F50E536B3D5</vt:lpwstr>
  </property>
</Properties>
</file>