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7"/>
  </p:handoutMasterIdLst>
  <p:sldIdLst>
    <p:sldId id="267" r:id="rId3"/>
    <p:sldId id="305" r:id="rId5"/>
    <p:sldId id="306" r:id="rId6"/>
    <p:sldId id="274" r:id="rId7"/>
    <p:sldId id="296" r:id="rId8"/>
    <p:sldId id="307" r:id="rId9"/>
    <p:sldId id="308" r:id="rId10"/>
    <p:sldId id="260" r:id="rId11"/>
    <p:sldId id="285" r:id="rId12"/>
    <p:sldId id="282" r:id="rId13"/>
    <p:sldId id="309" r:id="rId14"/>
    <p:sldId id="310" r:id="rId15"/>
    <p:sldId id="281" r:id="rId16"/>
  </p:sldIdLst>
  <p:sldSz cx="7556500" cy="10691495"/>
  <p:notesSz cx="6858000" cy="9144000"/>
  <p:embeddedFontLst>
    <p:embeddedFont>
      <p:font typeface="Calibri" panose="020F0502020204030204"/>
      <p:regular r:id="rId21"/>
      <p:bold r:id="rId22"/>
      <p:italic r:id="rId23"/>
      <p:boldItalic r:id="rId24"/>
    </p:embeddedFont>
    <p:embeddedFont>
      <p:font typeface="微软雅黑" panose="020B0503020204020204" charset="-122"/>
      <p:regular r:id="rId25"/>
    </p:embeddedFont>
    <p:embeddedFont>
      <p:font typeface="Aharoni" panose="02010803020104030203" pitchFamily="2" charset="-79"/>
      <p:bold r:id="rId26"/>
    </p:embeddedFont>
    <p:embeddedFont>
      <p:font typeface="阿里汉仪智能黑体" panose="00020600040101010101" pitchFamily="18" charset="-122"/>
      <p:regular r:id="rId27"/>
    </p:embeddedFont>
    <p:embeddedFont>
      <p:font typeface="等线" panose="02010600030101010101" charset="-122"/>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3" userDrawn="1">
          <p15:clr>
            <a:srgbClr val="A4A3A4"/>
          </p15:clr>
        </p15:guide>
        <p15:guide id="2" pos="2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C3C2611-4C71-4FC5-86AE-919BDF0F9419}" styleName="">
    <a:wholeTbl>
      <a:tcTxStyle>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Style>
        <a:tcBdr/>
        <a:fill>
          <a:solidFill>
            <a:srgbClr val="EAEFF7"/>
          </a:solidFill>
        </a:fill>
      </a:tcStyle>
    </a:band2H>
    <a:firstCol>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63" d="100"/>
          <a:sy n="63" d="100"/>
        </p:scale>
        <p:origin x="2688" y="200"/>
      </p:cViewPr>
      <p:guideLst>
        <p:guide orient="horz" pos="3373"/>
        <p:guide pos="234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89.xml"/><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8474" y="1143000"/>
            <a:ext cx="2181052"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cs typeface="+mn-cs"/>
      </a:defRPr>
    </a:lvl1pPr>
    <a:lvl2pPr marL="457200" algn="l" defTabSz="914400" rtl="0" eaLnBrk="1" latinLnBrk="0" hangingPunct="1">
      <a:defRPr sz="1200" kern="1200">
        <a:solidFill>
          <a:schemeClr val="tx1"/>
        </a:solidFill>
        <a:cs typeface="+mn-cs"/>
      </a:defRPr>
    </a:lvl2pPr>
    <a:lvl3pPr marL="914400" algn="l" defTabSz="914400" rtl="0" eaLnBrk="1" latinLnBrk="0" hangingPunct="1">
      <a:defRPr sz="1200" kern="1200">
        <a:solidFill>
          <a:schemeClr val="tx1"/>
        </a:solidFill>
        <a:cs typeface="+mn-cs"/>
      </a:defRPr>
    </a:lvl3pPr>
    <a:lvl4pPr marL="1371600" algn="l" defTabSz="914400" rtl="0" eaLnBrk="1" latinLnBrk="0" hangingPunct="1">
      <a:defRPr sz="1200" kern="1200">
        <a:solidFill>
          <a:schemeClr val="tx1"/>
        </a:solidFill>
        <a:cs typeface="+mn-cs"/>
      </a:defRPr>
    </a:lvl4pPr>
    <a:lvl5pPr marL="1828800" algn="l" defTabSz="914400" rtl="0" eaLnBrk="1" latinLnBrk="0" hangingPunct="1">
      <a:defRPr sz="1200" kern="1200">
        <a:solidFill>
          <a:schemeClr val="tx1"/>
        </a:solidFill>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415182" y="4035460"/>
            <a:ext cx="6726037" cy="1401916"/>
          </a:xfrm>
        </p:spPr>
        <p:txBody>
          <a:bodyPr lIns="101600" tIns="38100" rIns="25400" bIns="38100" anchor="t" anchorCtr="0">
            <a:noAutofit/>
          </a:bodyPr>
          <a:lstStyle>
            <a:lvl1pPr algn="ctr">
              <a:defRPr sz="446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415182" y="5560098"/>
            <a:ext cx="6726037" cy="1482705"/>
          </a:xfrm>
        </p:spPr>
        <p:txBody>
          <a:bodyPr lIns="101600" tIns="38100" rIns="76200" bIns="38100">
            <a:noAutofit/>
          </a:bodyPr>
          <a:lstStyle>
            <a:lvl1pPr marL="0" indent="0" algn="ctr" eaLnBrk="1" fontAlgn="auto" latinLnBrk="0" hangingPunct="1">
              <a:lnSpc>
                <a:spcPct val="100000"/>
              </a:lnSpc>
              <a:buNone/>
              <a:defRPr sz="1985" u="none" strike="noStrike" kern="1200" cap="none" spc="200" normalizeH="0" baseline="0">
                <a:solidFill>
                  <a:schemeClr val="tx1"/>
                </a:solidFill>
                <a:uFillTx/>
              </a:defRPr>
            </a:lvl1pPr>
            <a:lvl2pPr marL="377825" indent="0" algn="ctr">
              <a:buNone/>
              <a:defRPr sz="1655"/>
            </a:lvl2pPr>
            <a:lvl3pPr marL="755650" indent="0" algn="ctr">
              <a:buNone/>
              <a:defRPr sz="1485"/>
            </a:lvl3pPr>
            <a:lvl4pPr marL="1133475" indent="0" algn="ctr">
              <a:buNone/>
              <a:defRPr sz="1320"/>
            </a:lvl4pPr>
            <a:lvl5pPr marL="1511300" indent="0" algn="ctr">
              <a:buNone/>
              <a:defRPr sz="1320"/>
            </a:lvl5pPr>
            <a:lvl6pPr marL="1889125" indent="0" algn="ctr">
              <a:buNone/>
              <a:defRPr sz="1320"/>
            </a:lvl6pPr>
            <a:lvl7pPr marL="2266950" indent="0" algn="ctr">
              <a:buNone/>
              <a:defRPr sz="1320"/>
            </a:lvl7pPr>
            <a:lvl8pPr marL="2644775" indent="0" algn="ctr">
              <a:buNone/>
              <a:defRPr sz="1320"/>
            </a:lvl8pPr>
            <a:lvl9pPr marL="3022600" indent="0" algn="ctr">
              <a:buNone/>
              <a:defRPr sz="132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13760307035</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15212" y="1485081"/>
            <a:ext cx="6726037" cy="785800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415182" y="4035460"/>
            <a:ext cx="6726037" cy="1401916"/>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46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15182" y="2020629"/>
            <a:ext cx="6726037" cy="7860115"/>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212" y="5938295"/>
            <a:ext cx="6726037" cy="974213"/>
          </a:xfrm>
        </p:spPr>
        <p:txBody>
          <a:bodyPr lIns="101600" tIns="38100" rIns="63500" bIns="38100" anchor="t" anchorCtr="0">
            <a:noAutofit/>
          </a:bodyPr>
          <a:lstStyle>
            <a:lvl1pPr>
              <a:defRPr sz="2975"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15208" y="7034276"/>
            <a:ext cx="6726037" cy="1680716"/>
          </a:xfrm>
        </p:spPr>
        <p:txBody>
          <a:bodyPr lIns="101600" tIns="38100" rIns="76200" bIns="38100">
            <a:noAutofit/>
          </a:bodyPr>
          <a:lstStyle>
            <a:lvl1pPr marL="0" indent="0" eaLnBrk="1" fontAlgn="auto" latinLnBrk="0" hangingPunct="1">
              <a:buNone/>
              <a:defRPr kumimoji="0" lang="zh-CN" altLang="en-US" sz="1320" b="0" i="0" u="none" strike="noStrike" kern="1200" cap="none" spc="150" normalizeH="0" baseline="0" noProof="1">
                <a:solidFill>
                  <a:schemeClr val="tx1"/>
                </a:solidFill>
                <a:uFillTx/>
                <a:latin typeface="+mn-lt"/>
                <a:ea typeface="+mn-ea"/>
                <a:cs typeface="+mn-cs"/>
                <a:sym typeface="+mn-ea"/>
              </a:defRPr>
            </a:lvl1pPr>
            <a:lvl2pPr marL="377825" indent="0">
              <a:buNone/>
              <a:defRPr sz="1655">
                <a:solidFill>
                  <a:schemeClr val="tx1">
                    <a:tint val="75000"/>
                  </a:schemeClr>
                </a:solidFill>
              </a:defRPr>
            </a:lvl2pPr>
            <a:lvl3pPr marL="755650" indent="0">
              <a:buNone/>
              <a:defRPr sz="1485">
                <a:solidFill>
                  <a:schemeClr val="tx1">
                    <a:tint val="75000"/>
                  </a:schemeClr>
                </a:solidFill>
              </a:defRPr>
            </a:lvl3pPr>
            <a:lvl4pPr marL="1133475" indent="0">
              <a:buNone/>
              <a:defRPr sz="1320">
                <a:solidFill>
                  <a:schemeClr val="tx1">
                    <a:tint val="75000"/>
                  </a:schemeClr>
                </a:solidFill>
              </a:defRPr>
            </a:lvl4pPr>
            <a:lvl5pPr marL="1511300" indent="0">
              <a:buNone/>
              <a:defRPr sz="1320">
                <a:solidFill>
                  <a:schemeClr val="tx1">
                    <a:tint val="75000"/>
                  </a:schemeClr>
                </a:solidFill>
              </a:defRPr>
            </a:lvl5pPr>
            <a:lvl6pPr marL="1889125" indent="0">
              <a:buNone/>
              <a:defRPr sz="1320">
                <a:solidFill>
                  <a:schemeClr val="tx1">
                    <a:tint val="75000"/>
                  </a:schemeClr>
                </a:solidFill>
              </a:defRPr>
            </a:lvl6pPr>
            <a:lvl7pPr marL="2266950" indent="0">
              <a:buNone/>
              <a:defRPr sz="1320">
                <a:solidFill>
                  <a:schemeClr val="tx1">
                    <a:tint val="75000"/>
                  </a:schemeClr>
                </a:solidFill>
              </a:defRPr>
            </a:lvl7pPr>
            <a:lvl8pPr marL="2644775" indent="0">
              <a:buNone/>
              <a:defRPr sz="1320">
                <a:solidFill>
                  <a:schemeClr val="tx1">
                    <a:tint val="75000"/>
                  </a:schemeClr>
                </a:solidFill>
              </a:defRPr>
            </a:lvl8pPr>
            <a:lvl9pPr marL="3022600" indent="0">
              <a:buNone/>
              <a:defRPr sz="132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15212" y="2020629"/>
            <a:ext cx="3274466" cy="7858002"/>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3866753" y="2020629"/>
            <a:ext cx="3274466" cy="7858002"/>
          </a:xfrm>
        </p:spPr>
        <p:txBody>
          <a:bodyPr>
            <a:noAutofit/>
          </a:bodyPr>
          <a:lstStyle>
            <a:lvl1pPr>
              <a:defRPr sz="1320">
                <a:solidFill>
                  <a:schemeClr val="tx1">
                    <a:lumMod val="75000"/>
                    <a:lumOff val="25000"/>
                  </a:schemeClr>
                </a:solidFill>
              </a:defRPr>
            </a:lvl1pPr>
            <a:lvl2pPr>
              <a:defRPr sz="1320">
                <a:solidFill>
                  <a:schemeClr val="tx1">
                    <a:lumMod val="75000"/>
                    <a:lumOff val="25000"/>
                  </a:schemeClr>
                </a:solidFill>
              </a:defRPr>
            </a:lvl2pPr>
            <a:lvl3pPr>
              <a:defRPr sz="1320">
                <a:solidFill>
                  <a:schemeClr val="tx1">
                    <a:lumMod val="75000"/>
                    <a:lumOff val="25000"/>
                  </a:schemeClr>
                </a:solidFill>
              </a:defRPr>
            </a:lvl3pPr>
            <a:lvl4pPr>
              <a:defRPr sz="1320">
                <a:solidFill>
                  <a:schemeClr val="tx1">
                    <a:lumMod val="75000"/>
                    <a:lumOff val="25000"/>
                  </a:schemeClr>
                </a:solidFill>
              </a:defRPr>
            </a:lvl4pPr>
            <a:lvl5pPr>
              <a:defRPr sz="132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13760307035</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15212" y="2020629"/>
            <a:ext cx="3274466" cy="594032"/>
          </a:xfrm>
        </p:spPr>
        <p:txBody>
          <a:bodyPr lIns="101600" tIns="38100" rIns="76200" bIns="38100" anchor="t" anchorCtr="0">
            <a:noAutofit/>
          </a:bodyPr>
          <a:lstStyle>
            <a:lvl1pPr marL="0" indent="0" eaLnBrk="1" fontAlgn="auto" latinLnBrk="0" hangingPunct="1">
              <a:lnSpc>
                <a:spcPct val="100000"/>
              </a:lnSpc>
              <a:spcAft>
                <a:spcPts val="0"/>
              </a:spcAft>
              <a:buNone/>
              <a:defRPr sz="1655" b="1" u="none" strike="noStrike" kern="1200" cap="none" spc="200" normalizeH="0" baseline="0">
                <a:solidFill>
                  <a:schemeClr val="tx1"/>
                </a:solidFill>
                <a:uFillTx/>
              </a:defRPr>
            </a:lvl1pPr>
            <a:lvl2pPr marL="377825" indent="0">
              <a:buNone/>
              <a:defRPr sz="1655" b="1"/>
            </a:lvl2pPr>
            <a:lvl3pPr marL="755650" indent="0">
              <a:buNone/>
              <a:defRPr sz="1485" b="1"/>
            </a:lvl3pPr>
            <a:lvl4pPr marL="1133475" indent="0">
              <a:buNone/>
              <a:defRPr sz="1320" b="1"/>
            </a:lvl4pPr>
            <a:lvl5pPr marL="1511300" indent="0">
              <a:buNone/>
              <a:defRPr sz="1320" b="1"/>
            </a:lvl5pPr>
            <a:lvl6pPr marL="1889125" indent="0">
              <a:buNone/>
              <a:defRPr sz="1320" b="1"/>
            </a:lvl6pPr>
            <a:lvl7pPr marL="2266950" indent="0">
              <a:buNone/>
              <a:defRPr sz="1320" b="1"/>
            </a:lvl7pPr>
            <a:lvl8pPr marL="2644775" indent="0">
              <a:buNone/>
              <a:defRPr sz="1320" b="1"/>
            </a:lvl8pPr>
            <a:lvl9pPr marL="3022600" indent="0">
              <a:buNone/>
              <a:defRPr sz="132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15208" y="2789346"/>
            <a:ext cx="3274440" cy="7097513"/>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3864815" y="2020629"/>
            <a:ext cx="3274466" cy="59403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655" b="1" i="0" u="none" strike="noStrike" kern="1200" cap="none" spc="200" normalizeH="0" baseline="0" noProof="1" dirty="0">
                <a:solidFill>
                  <a:schemeClr val="tx1"/>
                </a:solidFill>
                <a:uFillTx/>
                <a:latin typeface="+mn-lt"/>
                <a:ea typeface="+mn-ea"/>
                <a:cs typeface="+mn-cs"/>
                <a:sym typeface="+mn-ea"/>
              </a:defRPr>
            </a:lvl1pPr>
            <a:lvl2pPr marL="377825" indent="0">
              <a:buNone/>
              <a:defRPr sz="1655" b="1"/>
            </a:lvl2pPr>
            <a:lvl3pPr marL="755650" indent="0">
              <a:buNone/>
              <a:defRPr sz="1485" b="1"/>
            </a:lvl3pPr>
            <a:lvl4pPr marL="1133475" indent="0">
              <a:buNone/>
              <a:defRPr sz="1320" b="1"/>
            </a:lvl4pPr>
            <a:lvl5pPr marL="1511300" indent="0">
              <a:buNone/>
              <a:defRPr sz="1320" b="1"/>
            </a:lvl5pPr>
            <a:lvl6pPr marL="1889125" indent="0">
              <a:buNone/>
              <a:defRPr sz="1320" b="1"/>
            </a:lvl6pPr>
            <a:lvl7pPr marL="2266950" indent="0">
              <a:buNone/>
              <a:defRPr sz="1320" b="1"/>
            </a:lvl7pPr>
            <a:lvl8pPr marL="2644775" indent="0">
              <a:buNone/>
              <a:defRPr sz="1320" b="1"/>
            </a:lvl8pPr>
            <a:lvl9pPr marL="3022600" indent="0">
              <a:buNone/>
              <a:defRPr sz="132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3864815" y="2789346"/>
            <a:ext cx="3274466" cy="7097513"/>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13760307035</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13760307035</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15212" y="2020629"/>
            <a:ext cx="3274466" cy="7858002"/>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3866783" y="2020629"/>
            <a:ext cx="3274466" cy="7858002"/>
          </a:xfrm>
        </p:spPr>
        <p:txBody>
          <a:bodyPr vert="horz" lIns="101600" tIns="0" rIns="82550" bIns="0" rtlCol="0">
            <a:norm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13760307035</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6551815" y="1485081"/>
            <a:ext cx="589404" cy="8401993"/>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98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415208" y="1485069"/>
            <a:ext cx="6091295" cy="8401993"/>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15182" y="673543"/>
            <a:ext cx="6726037" cy="1010315"/>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15182" y="2020629"/>
            <a:ext cx="6726037" cy="7858002"/>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545250" y="9900199"/>
            <a:ext cx="1673415" cy="493932"/>
          </a:xfrm>
          <a:prstGeom prst="rect">
            <a:avLst/>
          </a:prstGeom>
        </p:spPr>
        <p:txBody>
          <a:bodyPr vert="horz" lIns="91440" tIns="45720" rIns="91440" bIns="45720" rtlCol="0" anchor="ctr">
            <a:normAutofit/>
          </a:bodyPr>
          <a:lstStyle>
            <a:lvl1pPr algn="l">
              <a:defRPr sz="99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2551029" y="9900199"/>
            <a:ext cx="2454343" cy="493932"/>
          </a:xfrm>
          <a:prstGeom prst="rect">
            <a:avLst/>
          </a:prstGeom>
        </p:spPr>
        <p:txBody>
          <a:bodyPr vert="horz" lIns="91440" tIns="45720" rIns="91440" bIns="45720" rtlCol="0" anchor="ctr">
            <a:normAutofit/>
          </a:bodyPr>
          <a:lstStyle>
            <a:lvl1pPr algn="ctr">
              <a:defRPr sz="990">
                <a:solidFill>
                  <a:schemeClr val="tx1">
                    <a:tint val="75000"/>
                  </a:schemeClr>
                </a:solidFill>
              </a:defRPr>
            </a:lvl1pPr>
          </a:lstStyle>
          <a:p>
            <a:r>
              <a:rPr lang="zh-CN" altLang="en-US" dirty="0"/>
              <a:t>13760307035</a:t>
            </a:r>
            <a:endParaRPr lang="zh-CN" altLang="en-US" dirty="0"/>
          </a:p>
        </p:txBody>
      </p:sp>
      <p:sp>
        <p:nvSpPr>
          <p:cNvPr id="6" name="灯片编号占位符 5"/>
          <p:cNvSpPr>
            <a:spLocks noGrp="1"/>
          </p:cNvSpPr>
          <p:nvPr>
            <p:ph type="sldNum" sz="quarter" idx="4"/>
            <p:custDataLst>
              <p:tags r:id="rId16"/>
            </p:custDataLst>
          </p:nvPr>
        </p:nvSpPr>
        <p:spPr>
          <a:xfrm>
            <a:off x="5336708" y="9900199"/>
            <a:ext cx="1673415" cy="493932"/>
          </a:xfrm>
          <a:prstGeom prst="rect">
            <a:avLst/>
          </a:prstGeom>
        </p:spPr>
        <p:txBody>
          <a:bodyPr vert="horz" lIns="91440" tIns="45720" rIns="91440" bIns="45720" rtlCol="0" anchor="ctr">
            <a:normAutofit/>
          </a:bodyPr>
          <a:lstStyle>
            <a:lvl1pPr algn="r">
              <a:defRPr sz="99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9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755650" rtl="0" eaLnBrk="1" fontAlgn="auto" latinLnBrk="0" hangingPunct="1">
        <a:lnSpc>
          <a:spcPct val="100000"/>
        </a:lnSpc>
        <a:spcBef>
          <a:spcPct val="0"/>
        </a:spcBef>
        <a:buNone/>
        <a:defRPr sz="2315" b="1" u="none" strike="noStrike" kern="1200" cap="none" spc="200" normalizeH="0">
          <a:solidFill>
            <a:schemeClr val="tx1"/>
          </a:solidFill>
          <a:uFillTx/>
          <a:latin typeface="+mj-lt"/>
          <a:ea typeface="+mj-ea"/>
          <a:cs typeface="+mj-cs"/>
        </a:defRPr>
      </a:lvl1pPr>
    </p:titleStyle>
    <p:bodyStyle>
      <a:lvl1pPr marL="18859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1pPr>
      <a:lvl2pPr marL="566420" indent="-188595" algn="l" defTabSz="755650" rtl="0" eaLnBrk="1" fontAlgn="auto" latinLnBrk="0" hangingPunct="1">
        <a:lnSpc>
          <a:spcPct val="130000"/>
        </a:lnSpc>
        <a:spcBef>
          <a:spcPts val="0"/>
        </a:spcBef>
        <a:spcAft>
          <a:spcPts val="1000"/>
        </a:spcAft>
        <a:buFont typeface="Arial" panose="020B0604020202020204" pitchFamily="34" charset="0"/>
        <a:buChar char="•"/>
        <a:tabLst>
          <a:tab pos="1330325" algn="l"/>
        </a:tabLst>
        <a:defRPr sz="1320" u="none" strike="noStrike" kern="1200" cap="none" spc="150" normalizeH="0" baseline="0">
          <a:solidFill>
            <a:schemeClr val="tx1"/>
          </a:solidFill>
          <a:uFillTx/>
          <a:latin typeface="+mn-lt"/>
          <a:ea typeface="+mn-ea"/>
          <a:cs typeface="+mn-cs"/>
        </a:defRPr>
      </a:lvl2pPr>
      <a:lvl3pPr marL="94424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3pPr>
      <a:lvl4pPr marL="1322070"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4pPr>
      <a:lvl5pPr marL="169989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5pPr>
      <a:lvl6pPr marL="207772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6pPr>
      <a:lvl7pPr marL="245554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7pPr>
      <a:lvl8pPr marL="283337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8pPr>
      <a:lvl9pPr marL="321119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9pPr>
    </p:bodyStyle>
    <p:otherStyle>
      <a:defPPr>
        <a:defRPr lang="zh-CN"/>
      </a:defPPr>
      <a:lvl1pPr marL="0" algn="l" defTabSz="755650" rtl="0" eaLnBrk="1" latinLnBrk="0" hangingPunct="1">
        <a:defRPr sz="1485" kern="1200">
          <a:solidFill>
            <a:schemeClr val="tx1"/>
          </a:solidFill>
          <a:latin typeface="+mn-lt"/>
          <a:ea typeface="+mn-ea"/>
          <a:cs typeface="+mn-cs"/>
        </a:defRPr>
      </a:lvl1pPr>
      <a:lvl2pPr marL="377825" algn="l" defTabSz="755650" rtl="0" eaLnBrk="1" latinLnBrk="0" hangingPunct="1">
        <a:defRPr sz="1485" kern="1200">
          <a:solidFill>
            <a:schemeClr val="tx1"/>
          </a:solidFill>
          <a:latin typeface="+mn-lt"/>
          <a:ea typeface="+mn-ea"/>
          <a:cs typeface="+mn-cs"/>
        </a:defRPr>
      </a:lvl2pPr>
      <a:lvl3pPr marL="755650" algn="l" defTabSz="755650" rtl="0" eaLnBrk="1" latinLnBrk="0" hangingPunct="1">
        <a:defRPr sz="1485" kern="1200">
          <a:solidFill>
            <a:schemeClr val="tx1"/>
          </a:solidFill>
          <a:latin typeface="+mn-lt"/>
          <a:ea typeface="+mn-ea"/>
          <a:cs typeface="+mn-cs"/>
        </a:defRPr>
      </a:lvl3pPr>
      <a:lvl4pPr marL="1133475" algn="l" defTabSz="755650" rtl="0" eaLnBrk="1" latinLnBrk="0" hangingPunct="1">
        <a:defRPr sz="1485" kern="1200">
          <a:solidFill>
            <a:schemeClr val="tx1"/>
          </a:solidFill>
          <a:latin typeface="+mn-lt"/>
          <a:ea typeface="+mn-ea"/>
          <a:cs typeface="+mn-cs"/>
        </a:defRPr>
      </a:lvl4pPr>
      <a:lvl5pPr marL="1511300" algn="l" defTabSz="755650" rtl="0" eaLnBrk="1" latinLnBrk="0" hangingPunct="1">
        <a:defRPr sz="1485" kern="1200">
          <a:solidFill>
            <a:schemeClr val="tx1"/>
          </a:solidFill>
          <a:latin typeface="+mn-lt"/>
          <a:ea typeface="+mn-ea"/>
          <a:cs typeface="+mn-cs"/>
        </a:defRPr>
      </a:lvl5pPr>
      <a:lvl6pPr marL="1889125" algn="l" defTabSz="755650" rtl="0" eaLnBrk="1" latinLnBrk="0" hangingPunct="1">
        <a:defRPr sz="1485" kern="1200">
          <a:solidFill>
            <a:schemeClr val="tx1"/>
          </a:solidFill>
          <a:latin typeface="+mn-lt"/>
          <a:ea typeface="+mn-ea"/>
          <a:cs typeface="+mn-cs"/>
        </a:defRPr>
      </a:lvl6pPr>
      <a:lvl7pPr marL="2266950" algn="l" defTabSz="755650" rtl="0" eaLnBrk="1" latinLnBrk="0" hangingPunct="1">
        <a:defRPr sz="1485" kern="1200">
          <a:solidFill>
            <a:schemeClr val="tx1"/>
          </a:solidFill>
          <a:latin typeface="+mn-lt"/>
          <a:ea typeface="+mn-ea"/>
          <a:cs typeface="+mn-cs"/>
        </a:defRPr>
      </a:lvl7pPr>
      <a:lvl8pPr marL="2644775" algn="l" defTabSz="755650" rtl="0" eaLnBrk="1" latinLnBrk="0" hangingPunct="1">
        <a:defRPr sz="1485" kern="1200">
          <a:solidFill>
            <a:schemeClr val="tx1"/>
          </a:solidFill>
          <a:latin typeface="+mn-lt"/>
          <a:ea typeface="+mn-ea"/>
          <a:cs typeface="+mn-cs"/>
        </a:defRPr>
      </a:lvl8pPr>
      <a:lvl9pPr marL="3022600" algn="l" defTabSz="75565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8.xml"/><Relationship Id="rId4" Type="http://schemas.openxmlformats.org/officeDocument/2006/relationships/image" Target="../media/image2.png"/><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66.xml"/><Relationship Id="rId2" Type="http://schemas.openxmlformats.org/officeDocument/2006/relationships/image" Target="../media/image5.jpeg"/><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70.xml"/><Relationship Id="rId4" Type="http://schemas.openxmlformats.org/officeDocument/2006/relationships/image" Target="../media/image7.tiff"/><Relationship Id="rId3" Type="http://schemas.openxmlformats.org/officeDocument/2006/relationships/tags" Target="../tags/tag69.xml"/><Relationship Id="rId2" Type="http://schemas.openxmlformats.org/officeDocument/2006/relationships/image" Target="../media/image6.tiff"/><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72.xml"/><Relationship Id="rId3" Type="http://schemas.openxmlformats.org/officeDocument/2006/relationships/image" Target="../media/image9.tiff"/><Relationship Id="rId2" Type="http://schemas.openxmlformats.org/officeDocument/2006/relationships/tags" Target="../tags/tag7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object 8"/>
          <p:cNvSpPr txBox="1">
            <a:spLocks noGrp="1"/>
          </p:cNvSpPr>
          <p:nvPr/>
        </p:nvSpPr>
        <p:spPr>
          <a:xfrm>
            <a:off x="687070" y="3951605"/>
            <a:ext cx="6182360" cy="449580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l" fontAlgn="auto">
              <a:lnSpc>
                <a:spcPct val="150000"/>
              </a:lnSpc>
              <a:spcBef>
                <a:spcPts val="100"/>
              </a:spcBef>
            </a:pPr>
            <a:r>
              <a:rPr lang="en-US" altLang="zh-CN" sz="3200" spc="-185" dirty="0">
                <a:solidFill>
                  <a:schemeClr val="bg1"/>
                </a:solidFill>
                <a:sym typeface="+mn-ea"/>
              </a:rPr>
              <a:t>Datasheet</a:t>
            </a:r>
            <a:endParaRPr lang="zh-CN" altLang="en-US" sz="3200" spc="-185" dirty="0">
              <a:solidFill>
                <a:schemeClr val="bg1"/>
              </a:solidFill>
            </a:endParaRPr>
          </a:p>
          <a:p>
            <a:pPr marL="12700" algn="l" fontAlgn="auto">
              <a:lnSpc>
                <a:spcPct val="150000"/>
              </a:lnSpc>
              <a:spcBef>
                <a:spcPts val="100"/>
              </a:spcBef>
            </a:pPr>
            <a:r>
              <a:rPr lang="en-US" sz="3200" spc="-185" dirty="0">
                <a:solidFill>
                  <a:schemeClr val="bg1"/>
                </a:solidFill>
                <a:sym typeface="+mn-ea"/>
              </a:rPr>
              <a:t>BL  seriels</a:t>
            </a:r>
            <a:r>
              <a:rPr lang="zh-CN" altLang="en-US" sz="3200" spc="-185" dirty="0">
                <a:solidFill>
                  <a:schemeClr val="bg1"/>
                </a:solidFill>
                <a:sym typeface="+mn-ea"/>
              </a:rPr>
              <a:t>（Support intrinsically safe power supply）</a:t>
            </a:r>
            <a:endParaRPr lang="zh-CN" altLang="en-US" sz="3200" spc="-185" dirty="0">
              <a:solidFill>
                <a:schemeClr val="bg1"/>
              </a:solidFill>
            </a:endParaRPr>
          </a:p>
          <a:p>
            <a:pPr marL="12700" algn="l" fontAlgn="auto">
              <a:lnSpc>
                <a:spcPct val="150000"/>
              </a:lnSpc>
              <a:spcBef>
                <a:spcPts val="100"/>
              </a:spcBef>
            </a:pPr>
            <a:r>
              <a:rPr lang="en-US" altLang="zh-CN" sz="3200" spc="-185" dirty="0">
                <a:solidFill>
                  <a:schemeClr val="bg1"/>
                </a:solidFill>
                <a:sym typeface="+mn-ea"/>
              </a:rPr>
              <a:t>BL 6000X</a:t>
            </a:r>
            <a:endParaRPr lang="en-US" altLang="zh-CN" sz="3200" spc="-185" dirty="0">
              <a:solidFill>
                <a:schemeClr val="bg1"/>
              </a:solidFill>
            </a:endParaRPr>
          </a:p>
          <a:p>
            <a:pPr marL="12700" algn="l" fontAlgn="auto">
              <a:lnSpc>
                <a:spcPct val="150000"/>
              </a:lnSpc>
              <a:spcBef>
                <a:spcPts val="100"/>
              </a:spcBef>
            </a:pPr>
            <a:endParaRPr lang="zh-CN" altLang="en-US" sz="32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r>
              <a:rPr lang="en-US" altLang="zh-CN" sz="3200" spc="-185" dirty="0">
                <a:solidFill>
                  <a:schemeClr val="bg1"/>
                </a:solidFill>
                <a:sym typeface="+mn-ea"/>
              </a:rPr>
              <a:t>File  version No: V1.0</a:t>
            </a:r>
            <a:endParaRPr lang="en-US" altLang="zh-CN" sz="1800" spc="-185" dirty="0">
              <a:solidFill>
                <a:schemeClr val="bg1"/>
              </a:solidFill>
            </a:endParaRPr>
          </a:p>
        </p:txBody>
      </p:sp>
      <p:sp>
        <p:nvSpPr>
          <p:cNvPr id="3" name="文本框 2"/>
          <p:cNvSpPr txBox="1"/>
          <p:nvPr/>
        </p:nvSpPr>
        <p:spPr>
          <a:xfrm>
            <a:off x="1778000" y="9916160"/>
            <a:ext cx="3916680" cy="275590"/>
          </a:xfrm>
          <a:prstGeom prst="rect">
            <a:avLst/>
          </a:prstGeom>
          <a:noFill/>
        </p:spPr>
        <p:txBody>
          <a:bodyPr wrap="none" rtlCol="0" anchor="t">
            <a:spAutoFit/>
          </a:bodyPr>
          <a:lstStyle/>
          <a:p>
            <a:r>
              <a:rPr lang="en-US" altLang="zh-CN" sz="1200">
                <a:sym typeface="+mn-ea"/>
              </a:rPr>
              <a:t>Copyright©2020 </a:t>
            </a:r>
            <a:r>
              <a:rPr lang="zh-CN" altLang="zh-CN" sz="1200">
                <a:sym typeface="+mn-ea"/>
              </a:rPr>
              <a:t>硕天信息技术有限公司，保留所有权利</a:t>
            </a:r>
            <a:endParaRPr lang="zh-CN" altLang="zh-CN" sz="1200">
              <a:sym typeface="+mn-ea"/>
            </a:endParaRPr>
          </a:p>
        </p:txBody>
      </p:sp>
      <p:pic>
        <p:nvPicPr>
          <p:cNvPr id="5" name="图片 4" descr="logo-白色"/>
          <p:cNvPicPr>
            <a:picLocks noChangeAspect="1"/>
          </p:cNvPicPr>
          <p:nvPr/>
        </p:nvPicPr>
        <p:blipFill>
          <a:blip r:embed="rId2"/>
          <a:stretch>
            <a:fillRect/>
          </a:stretch>
        </p:blipFill>
        <p:spPr>
          <a:xfrm>
            <a:off x="686435" y="1769110"/>
            <a:ext cx="2313305" cy="82931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03885" y="98482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2" name="文本框 21"/>
          <p:cNvSpPr txBox="1"/>
          <p:nvPr/>
        </p:nvSpPr>
        <p:spPr>
          <a:xfrm>
            <a:off x="969173" y="281635"/>
            <a:ext cx="245491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Receive Sensitivity</a:t>
            </a:r>
            <a:endPar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3" name="文本框 2"/>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cn</a:t>
            </a:r>
            <a:r>
              <a:rPr sz="1000" spc="-55" dirty="0">
                <a:solidFill>
                  <a:srgbClr val="0556A5"/>
                </a:solidFill>
                <a:cs typeface="Calibri" panose="020F0502020204030204"/>
                <a:sym typeface="+mn-ea"/>
              </a:rPr>
              <a:t>.sskycn.com</a:t>
            </a:r>
            <a:endParaRPr lang="zh-CN" altLang="zh-CN" sz="1200">
              <a:sym typeface="+mn-ea"/>
            </a:endParaRPr>
          </a:p>
        </p:txBody>
      </p:sp>
      <p:graphicFrame>
        <p:nvGraphicFramePr>
          <p:cNvPr id="9" name="表格 8"/>
          <p:cNvGraphicFramePr/>
          <p:nvPr>
            <p:custDataLst>
              <p:tags r:id="rId1"/>
            </p:custDataLst>
          </p:nvPr>
        </p:nvGraphicFramePr>
        <p:xfrm>
          <a:off x="318770" y="907415"/>
          <a:ext cx="7237730" cy="9171305"/>
        </p:xfrm>
        <a:graphic>
          <a:graphicData uri="http://schemas.openxmlformats.org/drawingml/2006/table">
            <a:tbl>
              <a:tblPr firstRow="1" bandRow="1">
                <a:tableStyleId>{5C22544A-7EE6-4342-B048-85BDC9FD1C3A}</a:tableStyleId>
              </a:tblPr>
              <a:tblGrid>
                <a:gridCol w="4342765"/>
                <a:gridCol w="1447165"/>
                <a:gridCol w="1447800"/>
              </a:tblGrid>
              <a:tr h="457200">
                <a:tc gridSpan="3">
                  <a:txBody>
                    <a:bodyPr/>
                    <a:lstStyle/>
                    <a:p>
                      <a:pPr algn="l">
                        <a:buNone/>
                      </a:pPr>
                      <a:r>
                        <a:rPr lang="zh-CN" altLang="en-US" sz="1485" dirty="0">
                          <a:latin typeface="Noto Sans S Chinese Bold" panose="020B0800000000000000" charset="-122"/>
                          <a:ea typeface="Noto Sans S Chinese Bold" panose="020B0800000000000000" charset="-122"/>
                          <a:sym typeface="+mn-ea"/>
                        </a:rPr>
                        <a:t>Receive Sensitivity (per chain)</a:t>
                      </a:r>
                      <a:r>
                        <a:rPr lang="en-US" altLang="zh-CN" sz="1485" dirty="0">
                          <a:latin typeface="Noto Sans S Chinese Bold" panose="020B0800000000000000" charset="-122"/>
                          <a:ea typeface="Noto Sans S Chinese Bold" panose="020B0800000000000000" charset="-122"/>
                          <a:sym typeface="+mn-ea"/>
                        </a:rPr>
                        <a:t>±2 dB</a:t>
                      </a:r>
                      <a:endParaRPr lang="zh-CN" altLang="zh-CN" sz="1485" dirty="0">
                        <a:latin typeface="Noto Sans S Chinese Bold" panose="020B0800000000000000" charset="-122"/>
                        <a:ea typeface="Noto Sans S Chinese Bold" panose="020B0800000000000000" charset="-122"/>
                        <a:sym typeface="+mn-ea"/>
                      </a:endParaRPr>
                    </a:p>
                  </a:txBody>
                  <a:tcPr anchor="ctr"/>
                </a:tc>
                <a:tc hMerge="1">
                  <a:tcPr anchor="ctr"/>
                </a:tc>
                <a:tc hMerge="1">
                  <a:tcPr anchor="ctr"/>
                </a:tc>
              </a:tr>
              <a:tr h="488315">
                <a:tc>
                  <a:txBody>
                    <a:bodyPr/>
                    <a:lstStyle/>
                    <a:p>
                      <a:pPr algn="l">
                        <a:buNone/>
                      </a:pPr>
                      <a:endParaRPr lang="zh-CN" altLang="zh-CN" sz="1400">
                        <a:sym typeface="+mn-ea"/>
                      </a:endParaRPr>
                    </a:p>
                  </a:txBody>
                  <a:tcPr anchor="ctr"/>
                </a:tc>
                <a:tc>
                  <a:txBody>
                    <a:bodyPr/>
                    <a:lstStyle/>
                    <a:p>
                      <a:pPr algn="ctr">
                        <a:buNone/>
                      </a:pPr>
                      <a:r>
                        <a:rPr lang="en-US" altLang="zh-CN" sz="1400">
                          <a:sym typeface="+mn-ea"/>
                        </a:rPr>
                        <a:t>2.4GHz</a:t>
                      </a:r>
                      <a:endParaRPr lang="en-US" altLang="zh-CN" sz="1400">
                        <a:sym typeface="+mn-ea"/>
                      </a:endParaRPr>
                    </a:p>
                  </a:txBody>
                  <a:tcPr anchor="ctr"/>
                </a:tc>
                <a:tc>
                  <a:txBody>
                    <a:bodyPr/>
                    <a:lstStyle/>
                    <a:p>
                      <a:pPr algn="ctr">
                        <a:buNone/>
                      </a:pPr>
                      <a:r>
                        <a:rPr lang="en-US" altLang="zh-CN" sz="1400">
                          <a:sym typeface="+mn-ea"/>
                        </a:rPr>
                        <a:t>5GHz</a:t>
                      </a:r>
                      <a:endParaRPr lang="en-US" altLang="zh-CN" sz="1400">
                        <a:sym typeface="+mn-ea"/>
                      </a:endParaRPr>
                    </a:p>
                  </a:txBody>
                  <a:tcPr anchor="ctr"/>
                </a:tc>
              </a:tr>
              <a:tr h="514350">
                <a:tc>
                  <a:txBody>
                    <a:bodyPr/>
                    <a:p>
                      <a:pPr algn="l">
                        <a:buNone/>
                      </a:pPr>
                      <a:r>
                        <a:rPr lang="en-US" altLang="zh-CN" sz="1400">
                          <a:solidFill>
                            <a:schemeClr val="tx1"/>
                          </a:solidFill>
                          <a:sym typeface="+mn-ea"/>
                        </a:rPr>
                        <a:t>802.11b</a:t>
                      </a:r>
                      <a:endParaRPr lang="en-US" altLang="zh-CN" sz="1400">
                        <a:solidFill>
                          <a:schemeClr val="tx1"/>
                        </a:solidFill>
                        <a:sym typeface="+mn-ea"/>
                      </a:endParaRPr>
                    </a:p>
                  </a:txBody>
                  <a:tcPr anchor="ctr"/>
                </a:tc>
                <a:tc>
                  <a:txBody>
                    <a:bodyPr/>
                    <a:p>
                      <a:pPr algn="ctr">
                        <a:buNone/>
                      </a:pPr>
                      <a:endParaRPr lang="en-US" altLang="zh-CN" sz="1400">
                        <a:sym typeface="+mn-ea"/>
                      </a:endParaRPr>
                    </a:p>
                  </a:txBody>
                  <a:tcPr anchor="ctr"/>
                </a:tc>
                <a:tc>
                  <a:txBody>
                    <a:bodyPr/>
                    <a:p>
                      <a:pPr algn="ctr">
                        <a:buNone/>
                      </a:pPr>
                      <a:endParaRPr lang="en-US" altLang="zh-CN" sz="1400">
                        <a:sym typeface="+mn-ea"/>
                      </a:endParaRPr>
                    </a:p>
                  </a:txBody>
                  <a:tcPr anchor="ctr"/>
                </a:tc>
              </a:tr>
              <a:tr h="514350">
                <a:tc>
                  <a:txBody>
                    <a:bodyPr/>
                    <a:lstStyle/>
                    <a:p>
                      <a:pPr algn="l">
                        <a:buNone/>
                      </a:pPr>
                      <a:r>
                        <a:rPr lang="zh-CN" altLang="zh-CN" sz="1400">
                          <a:solidFill>
                            <a:schemeClr val="tx1"/>
                          </a:solidFill>
                          <a:sym typeface="+mn-ea"/>
                        </a:rPr>
                        <a:t>11 g (6Mbps)</a:t>
                      </a:r>
                      <a:endParaRPr lang="zh-CN" altLang="zh-CN" sz="1400">
                        <a:solidFill>
                          <a:schemeClr val="tx1"/>
                        </a:solidFill>
                        <a:sym typeface="+mn-ea"/>
                      </a:endParaRPr>
                    </a:p>
                  </a:txBody>
                  <a:tcPr anchor="ctr"/>
                </a:tc>
                <a:tc>
                  <a:txBody>
                    <a:bodyPr/>
                    <a:lstStyle/>
                    <a:p>
                      <a:pPr algn="ctr">
                        <a:buNone/>
                      </a:pPr>
                      <a:r>
                        <a:rPr lang="en-US" altLang="zh-CN" sz="1400">
                          <a:sym typeface="+mn-ea"/>
                        </a:rPr>
                        <a:t>-94</a:t>
                      </a:r>
                      <a:endParaRPr lang="en-US" altLang="zh-CN" sz="1400">
                        <a:sym typeface="+mn-ea"/>
                      </a:endParaRPr>
                    </a:p>
                  </a:txBody>
                  <a:tcPr anchor="ctr"/>
                </a:tc>
                <a:tc>
                  <a:txBody>
                    <a:bodyPr/>
                    <a:lstStyle/>
                    <a:p>
                      <a:pPr algn="ctr">
                        <a:buNone/>
                      </a:pPr>
                      <a:r>
                        <a:rPr lang="en-US" altLang="zh-CN" sz="1400">
                          <a:sym typeface="+mn-ea"/>
                        </a:rPr>
                        <a:t>-</a:t>
                      </a:r>
                      <a:endParaRPr lang="en-US" altLang="zh-CN" sz="1400">
                        <a:sym typeface="+mn-ea"/>
                      </a:endParaRPr>
                    </a:p>
                  </a:txBody>
                  <a:tcPr anchor="ctr"/>
                </a:tc>
              </a:tr>
              <a:tr h="513715">
                <a:tc>
                  <a:txBody>
                    <a:bodyPr/>
                    <a:lstStyle/>
                    <a:p>
                      <a:pPr algn="l">
                        <a:buNone/>
                      </a:pPr>
                      <a:r>
                        <a:rPr lang="zh-CN" altLang="zh-CN" sz="1400">
                          <a:solidFill>
                            <a:schemeClr val="tx1"/>
                          </a:solidFill>
                          <a:sym typeface="+mn-ea"/>
                        </a:rPr>
                        <a:t>11 g (54Mbps)</a:t>
                      </a:r>
                      <a:endParaRPr lang="zh-CN" altLang="zh-CN" sz="1400">
                        <a:solidFill>
                          <a:schemeClr val="tx1"/>
                        </a:solidFill>
                        <a:sym typeface="+mn-ea"/>
                      </a:endParaRPr>
                    </a:p>
                  </a:txBody>
                  <a:tcPr anchor="ctr"/>
                </a:tc>
                <a:tc>
                  <a:txBody>
                    <a:bodyPr/>
                    <a:lstStyle/>
                    <a:p>
                      <a:pPr algn="ctr">
                        <a:buNone/>
                      </a:pPr>
                      <a:r>
                        <a:rPr lang="en-US" altLang="zh-CN" sz="1400">
                          <a:sym typeface="+mn-ea"/>
                        </a:rPr>
                        <a:t>-78</a:t>
                      </a:r>
                      <a:endParaRPr lang="en-US" altLang="zh-CN" sz="1400">
                        <a:sym typeface="+mn-ea"/>
                      </a:endParaRPr>
                    </a:p>
                  </a:txBody>
                  <a:tcPr anchor="ctr"/>
                </a:tc>
                <a:tc>
                  <a:txBody>
                    <a:bodyPr/>
                    <a:lstStyle/>
                    <a:p>
                      <a:pPr algn="ctr">
                        <a:buNone/>
                      </a:pPr>
                      <a:r>
                        <a:rPr lang="en-US" altLang="zh-CN" sz="1400">
                          <a:sym typeface="+mn-ea"/>
                        </a:rPr>
                        <a:t>-</a:t>
                      </a:r>
                      <a:endParaRPr lang="en-US" altLang="zh-CN" sz="1400">
                        <a:sym typeface="+mn-ea"/>
                      </a:endParaRPr>
                    </a:p>
                  </a:txBody>
                  <a:tcPr anchor="ctr"/>
                </a:tc>
              </a:tr>
              <a:tr h="514350">
                <a:tc>
                  <a:txBody>
                    <a:bodyPr/>
                    <a:lstStyle/>
                    <a:p>
                      <a:pPr algn="l">
                        <a:buNone/>
                      </a:pPr>
                      <a:r>
                        <a:rPr lang="zh-CN" altLang="zh-CN" sz="1400">
                          <a:solidFill>
                            <a:schemeClr val="tx1"/>
                          </a:solidFill>
                          <a:sym typeface="+mn-ea"/>
                        </a:rPr>
                        <a:t>11 a (6Mbps)</a:t>
                      </a:r>
                      <a:endParaRPr lang="zh-CN" altLang="zh-CN" sz="1400">
                        <a:solidFill>
                          <a:schemeClr val="tx1"/>
                        </a:solidFill>
                        <a:sym typeface="+mn-ea"/>
                      </a:endParaRPr>
                    </a:p>
                  </a:txBody>
                  <a:tcPr anchor="ctr"/>
                </a:tc>
                <a:tc>
                  <a:txBody>
                    <a:bodyPr/>
                    <a:lstStyle/>
                    <a:p>
                      <a:pPr algn="ctr">
                        <a:buNone/>
                      </a:pPr>
                      <a:r>
                        <a:rPr lang="en-US" altLang="zh-CN" sz="1400">
                          <a:sym typeface="+mn-ea"/>
                        </a:rPr>
                        <a:t>-</a:t>
                      </a:r>
                      <a:endParaRPr lang="en-US" altLang="zh-CN" sz="1400">
                        <a:sym typeface="+mn-ea"/>
                      </a:endParaRPr>
                    </a:p>
                  </a:txBody>
                  <a:tcPr anchor="ctr"/>
                </a:tc>
                <a:tc>
                  <a:txBody>
                    <a:bodyPr/>
                    <a:lstStyle/>
                    <a:p>
                      <a:pPr algn="ctr">
                        <a:buNone/>
                      </a:pPr>
                      <a:r>
                        <a:rPr lang="en-US" altLang="zh-CN" sz="1400">
                          <a:sym typeface="+mn-ea"/>
                        </a:rPr>
                        <a:t>-93</a:t>
                      </a:r>
                      <a:endParaRPr lang="en-US" altLang="zh-CN" sz="1400">
                        <a:sym typeface="+mn-ea"/>
                      </a:endParaRPr>
                    </a:p>
                  </a:txBody>
                  <a:tcPr anchor="ctr"/>
                </a:tc>
              </a:tr>
              <a:tr h="514350">
                <a:tc>
                  <a:txBody>
                    <a:bodyPr/>
                    <a:lstStyle/>
                    <a:p>
                      <a:pPr algn="l">
                        <a:buNone/>
                      </a:pPr>
                      <a:r>
                        <a:rPr lang="zh-CN" altLang="zh-CN" sz="1400">
                          <a:solidFill>
                            <a:schemeClr val="tx1"/>
                          </a:solidFill>
                          <a:sym typeface="+mn-ea"/>
                        </a:rPr>
                        <a:t>11 a (54Mbps)</a:t>
                      </a:r>
                      <a:endParaRPr lang="zh-CN" altLang="zh-CN" sz="1400">
                        <a:solidFill>
                          <a:schemeClr val="tx1"/>
                        </a:solidFill>
                        <a:sym typeface="+mn-ea"/>
                      </a:endParaRPr>
                    </a:p>
                  </a:txBody>
                  <a:tcPr anchor="ctr"/>
                </a:tc>
                <a:tc>
                  <a:txBody>
                    <a:bodyPr/>
                    <a:lstStyle/>
                    <a:p>
                      <a:pPr algn="ctr">
                        <a:buNone/>
                      </a:pPr>
                      <a:r>
                        <a:rPr lang="en-US" altLang="zh-CN" sz="1400">
                          <a:solidFill>
                            <a:schemeClr val="bg2">
                              <a:lumMod val="75000"/>
                            </a:schemeClr>
                          </a:solidFill>
                          <a:sym typeface="+mn-ea"/>
                        </a:rPr>
                        <a:t>-</a:t>
                      </a:r>
                      <a:endParaRPr lang="en-US" altLang="zh-CN" sz="1400">
                        <a:solidFill>
                          <a:schemeClr val="bg2">
                            <a:lumMod val="75000"/>
                          </a:schemeClr>
                        </a:solidFill>
                        <a:sym typeface="+mn-ea"/>
                      </a:endParaRPr>
                    </a:p>
                  </a:txBody>
                  <a:tcPr anchor="ctr"/>
                </a:tc>
                <a:tc>
                  <a:txBody>
                    <a:bodyPr/>
                    <a:lstStyle/>
                    <a:p>
                      <a:pPr algn="ctr">
                        <a:buNone/>
                      </a:pPr>
                      <a:r>
                        <a:rPr lang="en-US" altLang="zh-CN" sz="1400">
                          <a:solidFill>
                            <a:schemeClr val="tx1"/>
                          </a:solidFill>
                          <a:sym typeface="+mn-ea"/>
                        </a:rPr>
                        <a:t>-77</a:t>
                      </a:r>
                      <a:endParaRPr lang="en-US" altLang="zh-CN" sz="1400">
                        <a:solidFill>
                          <a:schemeClr val="tx1"/>
                        </a:solidFill>
                        <a:sym typeface="+mn-ea"/>
                      </a:endParaRPr>
                    </a:p>
                  </a:txBody>
                  <a:tcPr anchor="ctr"/>
                </a:tc>
              </a:tr>
              <a:tr h="513080">
                <a:tc>
                  <a:txBody>
                    <a:bodyPr/>
                    <a:lstStyle/>
                    <a:p>
                      <a:pPr indent="0" algn="l">
                        <a:buNone/>
                      </a:pPr>
                      <a:r>
                        <a:rPr lang="en-US" altLang="zh-CN" sz="1400" b="0">
                          <a:solidFill>
                            <a:srgbClr val="0E071B"/>
                          </a:solidFill>
                          <a:cs typeface="Arial" panose="020B0604020202020204" pitchFamily="34" charset="0"/>
                        </a:rPr>
                        <a:t>HT20(MSC 0/8)</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-92</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-91</a:t>
                      </a:r>
                      <a:endParaRPr lang="en-US" altLang="zh-CN" sz="1400" b="0">
                        <a:solidFill>
                          <a:srgbClr val="0E071B"/>
                        </a:solidFill>
                        <a:cs typeface="Arial" panose="020B0604020202020204" pitchFamily="34" charset="0"/>
                      </a:endParaRPr>
                    </a:p>
                  </a:txBody>
                  <a:tcPr marL="50800" marR="50800" marT="50800" marB="50800" anchor="ctr"/>
                </a:tc>
              </a:tr>
              <a:tr h="514350">
                <a:tc>
                  <a:txBody>
                    <a:bodyPr/>
                    <a:lstStyle/>
                    <a:p>
                      <a:pPr indent="0" algn="l">
                        <a:buNone/>
                      </a:pPr>
                      <a:r>
                        <a:rPr lang="en-US" altLang="zh-CN" sz="1400" b="0">
                          <a:solidFill>
                            <a:srgbClr val="0E071B"/>
                          </a:solidFill>
                          <a:cs typeface="Arial" panose="020B0604020202020204" pitchFamily="34" charset="0"/>
                        </a:rPr>
                        <a:t>HT20(MSC 7/15)</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-75</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-88</a:t>
                      </a:r>
                      <a:endParaRPr lang="en-US" altLang="zh-CN" sz="1400" b="0">
                        <a:solidFill>
                          <a:srgbClr val="0E071B"/>
                        </a:solidFill>
                        <a:cs typeface="Arial" panose="020B0604020202020204" pitchFamily="34" charset="0"/>
                      </a:endParaRPr>
                    </a:p>
                  </a:txBody>
                  <a:tcPr marL="50800" marR="50800" marT="50800" marB="50800" anchor="ctr"/>
                </a:tc>
              </a:tr>
              <a:tr h="514350">
                <a:tc>
                  <a:txBody>
                    <a:bodyPr/>
                    <a:lstStyle/>
                    <a:p>
                      <a:pPr indent="0" algn="l">
                        <a:buNone/>
                      </a:pPr>
                      <a:r>
                        <a:rPr lang="en-US" altLang="zh-CN" sz="1400" b="0">
                          <a:solidFill>
                            <a:srgbClr val="0E071B"/>
                          </a:solidFill>
                          <a:cs typeface="Arial" panose="020B0604020202020204" pitchFamily="34" charset="0"/>
                        </a:rPr>
                        <a:t>HT40(MSC 0/8)</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-89</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-70</a:t>
                      </a:r>
                      <a:endParaRPr lang="en-US" altLang="zh-CN" sz="1400" b="0">
                        <a:solidFill>
                          <a:srgbClr val="0E071B"/>
                        </a:solidFill>
                        <a:cs typeface="Arial" panose="020B0604020202020204" pitchFamily="34" charset="0"/>
                      </a:endParaRPr>
                    </a:p>
                  </a:txBody>
                  <a:tcPr marL="50800" marR="50800" marT="50800" marB="50800" anchor="ctr"/>
                </a:tc>
              </a:tr>
              <a:tr h="513715">
                <a:tc>
                  <a:txBody>
                    <a:bodyPr/>
                    <a:lstStyle/>
                    <a:p>
                      <a:pPr indent="0" algn="l">
                        <a:buNone/>
                      </a:pPr>
                      <a:r>
                        <a:rPr lang="en-US" altLang="zh-CN" sz="1400" b="0">
                          <a:solidFill>
                            <a:srgbClr val="0E071B"/>
                          </a:solidFill>
                          <a:cs typeface="Arial" panose="020B0604020202020204" pitchFamily="34" charset="0"/>
                        </a:rPr>
                        <a:t>HT40(MSC 7/15)</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-72</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-70</a:t>
                      </a:r>
                      <a:endParaRPr lang="en-US" altLang="zh-CN" sz="1400" b="0">
                        <a:solidFill>
                          <a:srgbClr val="0E071B"/>
                        </a:solidFill>
                        <a:cs typeface="Arial" panose="020B0604020202020204" pitchFamily="34" charset="0"/>
                      </a:endParaRPr>
                    </a:p>
                  </a:txBody>
                  <a:tcPr marL="50800" marR="50800" marT="50800" marB="50800" anchor="ctr"/>
                </a:tc>
              </a:tr>
              <a:tr h="514350">
                <a:tc>
                  <a:txBody>
                    <a:bodyPr/>
                    <a:lstStyle/>
                    <a:p>
                      <a:pPr indent="0" algn="l">
                        <a:buNone/>
                      </a:pPr>
                      <a:r>
                        <a:rPr lang="en-US" altLang="zh-CN" sz="1400" b="0">
                          <a:solidFill>
                            <a:srgbClr val="0E071B"/>
                          </a:solidFill>
                          <a:cs typeface="Arial" panose="020B0604020202020204" pitchFamily="34" charset="0"/>
                        </a:rPr>
                        <a:t>VHT20 256QAM @ 3/4 Code Rate</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-90</a:t>
                      </a:r>
                      <a:endParaRPr lang="en-US" altLang="zh-CN" sz="1400" b="0">
                        <a:solidFill>
                          <a:srgbClr val="0E071B"/>
                        </a:solidFill>
                        <a:cs typeface="Arial" panose="020B0604020202020204" pitchFamily="34" charset="0"/>
                      </a:endParaRPr>
                    </a:p>
                  </a:txBody>
                  <a:tcPr marL="50800" marR="50800" marT="50800" marB="50800" anchor="ctr"/>
                </a:tc>
              </a:tr>
              <a:tr h="514350">
                <a:tc>
                  <a:txBody>
                    <a:bodyPr/>
                    <a:lstStyle/>
                    <a:p>
                      <a:pPr indent="0" algn="l">
                        <a:buNone/>
                      </a:pPr>
                      <a:r>
                        <a:rPr lang="en-US" altLang="zh-CN" sz="1400" b="0">
                          <a:solidFill>
                            <a:srgbClr val="0E071B"/>
                          </a:solidFill>
                          <a:cs typeface="Arial" panose="020B0604020202020204" pitchFamily="34" charset="0"/>
                        </a:rPr>
                        <a:t>VHT20 256QAM @ 5/6 Code Rate</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-71</a:t>
                      </a:r>
                      <a:endParaRPr lang="en-US" altLang="zh-CN" sz="1400" b="0">
                        <a:solidFill>
                          <a:srgbClr val="0E071B"/>
                        </a:solidFill>
                        <a:cs typeface="Arial" panose="020B0604020202020204" pitchFamily="34" charset="0"/>
                      </a:endParaRPr>
                    </a:p>
                  </a:txBody>
                  <a:tcPr marL="50800" marR="50800" marT="50800" marB="50800" anchor="ctr"/>
                </a:tc>
              </a:tr>
              <a:tr h="513715">
                <a:tc>
                  <a:txBody>
                    <a:bodyPr/>
                    <a:lstStyle/>
                    <a:p>
                      <a:pPr indent="0" algn="l">
                        <a:buNone/>
                      </a:pPr>
                      <a:r>
                        <a:rPr lang="en-US" altLang="zh-CN" sz="1400" b="0">
                          <a:solidFill>
                            <a:srgbClr val="0E071B"/>
                          </a:solidFill>
                          <a:cs typeface="Arial" panose="020B0604020202020204" pitchFamily="34" charset="0"/>
                        </a:rPr>
                        <a:t>VHT40 256QAM @ 3/4 Code Rate</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-88</a:t>
                      </a:r>
                      <a:endParaRPr lang="en-US" altLang="zh-CN" sz="1400" b="0">
                        <a:solidFill>
                          <a:srgbClr val="0E071B"/>
                        </a:solidFill>
                        <a:cs typeface="Arial" panose="020B0604020202020204" pitchFamily="34" charset="0"/>
                      </a:endParaRPr>
                    </a:p>
                  </a:txBody>
                  <a:tcPr marL="50800" marR="50800" marT="50800" marB="50800" anchor="ctr"/>
                </a:tc>
              </a:tr>
              <a:tr h="514350">
                <a:tc>
                  <a:txBody>
                    <a:bodyPr/>
                    <a:lstStyle/>
                    <a:p>
                      <a:pPr indent="0" algn="l">
                        <a:buNone/>
                      </a:pPr>
                      <a:r>
                        <a:rPr lang="en-US" altLang="zh-CN" sz="1400" b="0">
                          <a:solidFill>
                            <a:srgbClr val="0E071B"/>
                          </a:solidFill>
                          <a:cs typeface="Arial" panose="020B0604020202020204" pitchFamily="34" charset="0"/>
                        </a:rPr>
                        <a:t>VHT40 256QAM @ 5/6 Code Rate</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-66</a:t>
                      </a:r>
                      <a:endParaRPr lang="en-US" altLang="zh-CN" sz="1400" b="0">
                        <a:solidFill>
                          <a:srgbClr val="0E071B"/>
                        </a:solidFill>
                        <a:cs typeface="Arial" panose="020B0604020202020204" pitchFamily="34" charset="0"/>
                      </a:endParaRPr>
                    </a:p>
                  </a:txBody>
                  <a:tcPr marL="50800" marR="50800" marT="50800" marB="50800" anchor="ctr"/>
                </a:tc>
              </a:tr>
              <a:tr h="514350">
                <a:tc>
                  <a:txBody>
                    <a:bodyPr/>
                    <a:lstStyle/>
                    <a:p>
                      <a:pPr indent="0" algn="l">
                        <a:buNone/>
                      </a:pPr>
                      <a:r>
                        <a:rPr lang="en-US" altLang="zh-CN" sz="1400" b="0">
                          <a:solidFill>
                            <a:srgbClr val="0E071B"/>
                          </a:solidFill>
                          <a:cs typeface="Arial" panose="020B0604020202020204" pitchFamily="34" charset="0"/>
                        </a:rPr>
                        <a:t>VHT80 256QAM @ 3/4 Code Rate</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-86</a:t>
                      </a:r>
                      <a:endParaRPr lang="en-US" altLang="zh-CN" sz="1400" b="0">
                        <a:solidFill>
                          <a:srgbClr val="0E071B"/>
                        </a:solidFill>
                        <a:cs typeface="Arial" panose="020B0604020202020204" pitchFamily="34" charset="0"/>
                      </a:endParaRPr>
                    </a:p>
                  </a:txBody>
                  <a:tcPr marL="50800" marR="50800" marT="50800" marB="50800" anchor="ctr"/>
                </a:tc>
              </a:tr>
              <a:tr h="513715">
                <a:tc>
                  <a:txBody>
                    <a:bodyPr/>
                    <a:lstStyle/>
                    <a:p>
                      <a:pPr indent="0" algn="l">
                        <a:buNone/>
                      </a:pPr>
                      <a:r>
                        <a:rPr lang="en-US" altLang="zh-CN" sz="1400" b="0">
                          <a:solidFill>
                            <a:srgbClr val="0E071B"/>
                          </a:solidFill>
                          <a:cs typeface="Arial" panose="020B0604020202020204" pitchFamily="34" charset="0"/>
                        </a:rPr>
                        <a:t>VHT80 256QAM @ 5/6 Code Rate</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-61</a:t>
                      </a:r>
                      <a:endParaRPr lang="en-US" altLang="zh-CN" sz="1400" b="0">
                        <a:solidFill>
                          <a:srgbClr val="0E071B"/>
                        </a:solidFill>
                        <a:cs typeface="Arial" panose="020B0604020202020204" pitchFamily="34" charset="0"/>
                      </a:endParaRPr>
                    </a:p>
                  </a:txBody>
                  <a:tcPr marL="50800" marR="50800" marT="50800" marB="50800" anchor="ctr"/>
                </a:tc>
              </a:tr>
              <a:tr h="514350">
                <a:tc>
                  <a:txBody>
                    <a:bodyPr/>
                    <a:lstStyle/>
                    <a:p>
                      <a:pPr indent="0" algn="l">
                        <a:buNone/>
                      </a:pPr>
                      <a:r>
                        <a:rPr lang="en-US" altLang="zh-CN" sz="1400" b="0">
                          <a:solidFill>
                            <a:srgbClr val="0E071B"/>
                          </a:solidFill>
                          <a:cs typeface="Arial" panose="020B0604020202020204" pitchFamily="34" charset="0"/>
                        </a:rPr>
                        <a:t>VHT80 1024QAM MCS11</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-51</a:t>
                      </a:r>
                      <a:endParaRPr lang="en-US" altLang="zh-CN" sz="1400" b="0">
                        <a:solidFill>
                          <a:srgbClr val="0E071B"/>
                        </a:solidFill>
                        <a:cs typeface="Arial" panose="020B0604020202020204" pitchFamily="34" charset="0"/>
                      </a:endParaRPr>
                    </a:p>
                  </a:txBody>
                  <a:tcPr marL="50800" marR="50800" marT="50800" marB="50800" anchor="ctr"/>
                </a:tc>
              </a:tr>
            </a:tbl>
          </a:graphicData>
        </a:graphic>
      </p:graphicFrame>
      <p:sp>
        <p:nvSpPr>
          <p:cNvPr id="2" name="矩形: 圆角 16"/>
          <p:cNvSpPr/>
          <p:nvPr/>
        </p:nvSpPr>
        <p:spPr>
          <a:xfrm>
            <a:off x="318770" y="28194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04</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17780" y="0"/>
          <a:ext cx="7538720" cy="5842000"/>
        </p:xfrm>
        <a:graphic>
          <a:graphicData uri="http://schemas.openxmlformats.org/drawingml/2006/table">
            <a:tbl>
              <a:tblPr firstRow="1" bandRow="1">
                <a:tableStyleId>{5C22544A-7EE6-4342-B048-85BDC9FD1C3A}</a:tableStyleId>
              </a:tblPr>
              <a:tblGrid>
                <a:gridCol w="3514725"/>
                <a:gridCol w="4023995"/>
              </a:tblGrid>
              <a:tr h="318770">
                <a:tc gridSpan="2">
                  <a:txBody>
                    <a:bodyPr/>
                    <a:p>
                      <a:pPr algn="l">
                        <a:buNone/>
                      </a:pPr>
                      <a:r>
                        <a:rPr lang="en-US" altLang="zh-CN"/>
                        <a:t>Wlan antenna specification</a:t>
                      </a:r>
                      <a:endParaRPr lang="en-US" altLang="zh-CN"/>
                    </a:p>
                  </a:txBody>
                  <a:tcPr anchor="ctr"/>
                </a:tc>
                <a:tc hMerge="1">
                  <a:tcPr/>
                </a:tc>
              </a:tr>
              <a:tr h="314960">
                <a:tc>
                  <a:txBody>
                    <a:bodyPr/>
                    <a:p>
                      <a:pPr indent="0" algn="l">
                        <a:buNone/>
                      </a:pPr>
                      <a:r>
                        <a:rPr lang="en-US" altLang="zh-CN" sz="1400" b="0">
                          <a:solidFill>
                            <a:srgbClr val="0E071B"/>
                          </a:solidFill>
                          <a:cs typeface="Arial" panose="020B0604020202020204" pitchFamily="34" charset="0"/>
                        </a:rPr>
                        <a:t>Working frequency</a:t>
                      </a:r>
                      <a:endParaRPr lang="en-US" altLang="zh-CN" sz="1400" b="0">
                        <a:solidFill>
                          <a:srgbClr val="0E071B"/>
                        </a:solidFill>
                        <a:cs typeface="Arial" panose="020B0604020202020204" pitchFamily="34" charset="0"/>
                      </a:endParaRPr>
                    </a:p>
                  </a:txBody>
                  <a:tcPr marL="50800" marR="50800" marT="50800" marB="50800" anchor="ctr"/>
                </a:tc>
                <a:tc>
                  <a:txBody>
                    <a:bodyPr/>
                    <a:p>
                      <a:pPr indent="0">
                        <a:buNone/>
                      </a:pPr>
                      <a:r>
                        <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2.4~2.4835GHz and 5.15~5.85GHz</a:t>
                      </a:r>
                      <a:endParaRPr lang="en-US" altLang="en-US" sz="1400" b="0">
                        <a:solidFill>
                          <a:srgbClr val="0E071B"/>
                        </a:solidFill>
                        <a:cs typeface="Arial" panose="020B0604020202020204" pitchFamily="34" charset="0"/>
                      </a:endParaRPr>
                    </a:p>
                  </a:txBody>
                  <a:tcPr marL="50800" marR="50800" marT="50800" marB="50800" anchor="ctr"/>
                </a:tc>
              </a:tr>
              <a:tr h="956310">
                <a:tc>
                  <a:txBody>
                    <a:bodyPr/>
                    <a:p>
                      <a:pPr indent="0" algn="l">
                        <a:buNone/>
                      </a:pPr>
                      <a:r>
                        <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Antenna gain</a:t>
                      </a:r>
                      <a:endPar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endParaRPr>
                    </a:p>
                  </a:txBody>
                  <a:tcPr marL="50800" marR="50800" marT="50800" marB="50800" anchor="ctr"/>
                </a:tc>
                <a:tc>
                  <a:txBody>
                    <a:bodyPr/>
                    <a:p>
                      <a:pPr indent="0">
                        <a:buNone/>
                      </a:pPr>
                      <a:r>
                        <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a:t>
                      </a:r>
                      <a:r>
                        <a:rPr lang="en-US" altLang="zh-CN" sz="1400">
                          <a:solidFill>
                            <a:srgbClr val="0E071B"/>
                          </a:solidFill>
                          <a:latin typeface="微软雅黑" panose="020B0503020204020204" charset="-122"/>
                          <a:ea typeface="微软雅黑" panose="020B0503020204020204" charset="-122"/>
                          <a:cs typeface="Arial" panose="020B0604020202020204" pitchFamily="34" charset="0"/>
                          <a:sym typeface="+mn-ea"/>
                        </a:rPr>
                        <a:t>30 </a:t>
                      </a:r>
                      <a:r>
                        <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dBi@ 2.4~2.4835GHz</a:t>
                      </a:r>
                      <a:r>
                        <a:rPr lang="en-US" altLang="zh-CN" sz="1400">
                          <a:solidFill>
                            <a:srgbClr val="0E071B"/>
                          </a:solidFill>
                          <a:latin typeface="微软雅黑" panose="020B0503020204020204" charset="-122"/>
                          <a:ea typeface="微软雅黑" panose="020B0503020204020204" charset="-122"/>
                          <a:cs typeface="Arial" panose="020B0604020202020204" pitchFamily="34" charset="0"/>
                          <a:sym typeface="+mn-ea"/>
                        </a:rPr>
                        <a:t>,horizontal Angle 65 degrees, vertical 30 degrees</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buNone/>
                      </a:pPr>
                      <a:r>
                        <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a:t>
                      </a:r>
                      <a:r>
                        <a:rPr lang="en-US" altLang="zh-CN" sz="1400">
                          <a:solidFill>
                            <a:srgbClr val="0E071B"/>
                          </a:solidFill>
                          <a:latin typeface="微软雅黑" panose="020B0503020204020204" charset="-122"/>
                          <a:ea typeface="微软雅黑" panose="020B0503020204020204" charset="-122"/>
                          <a:cs typeface="Arial" panose="020B0604020202020204" pitchFamily="34" charset="0"/>
                          <a:sym typeface="+mn-ea"/>
                        </a:rPr>
                        <a:t>30 </a:t>
                      </a:r>
                      <a:r>
                        <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dBi@ 5.15~5.85GHz</a:t>
                      </a:r>
                      <a:r>
                        <a:rPr lang="en-US" altLang="zh-CN" sz="1400">
                          <a:solidFill>
                            <a:srgbClr val="0E071B"/>
                          </a:solidFill>
                          <a:latin typeface="微软雅黑" panose="020B0503020204020204" charset="-122"/>
                          <a:ea typeface="微软雅黑" panose="020B0503020204020204" charset="-122"/>
                          <a:cs typeface="Arial" panose="020B0604020202020204" pitchFamily="34" charset="0"/>
                          <a:sym typeface="+mn-ea"/>
                        </a:rPr>
                        <a:t>,horizontal Angle 90 degrees, vertical 30 degrees</a:t>
                      </a:r>
                      <a:endParaRPr lang="en-US" altLang="en-US" sz="1400" b="0">
                        <a:solidFill>
                          <a:srgbClr val="0E071B"/>
                        </a:solidFill>
                      </a:endParaRPr>
                    </a:p>
                  </a:txBody>
                  <a:tcPr marL="50800" marR="50800" marT="50800" marB="50800" anchor="ctr"/>
                </a:tc>
              </a:tr>
              <a:tr h="528955">
                <a:tc>
                  <a:txBody>
                    <a:bodyPr/>
                    <a:p>
                      <a:pPr indent="0" algn="l">
                        <a:buNone/>
                      </a:pPr>
                      <a:r>
                        <a:rPr lang="zh-CN" altLang="en-US" sz="1400" dirty="0">
                          <a:solidFill>
                            <a:srgbClr val="0E071B"/>
                          </a:solidFill>
                          <a:latin typeface="微软雅黑" panose="020B0503020204020204" charset="-122"/>
                          <a:ea typeface="微软雅黑" panose="020B0503020204020204" charset="-122"/>
                          <a:cs typeface="Arial" panose="020B0604020202020204" pitchFamily="34" charset="0"/>
                          <a:sym typeface="+mn-ea"/>
                        </a:rPr>
                        <a:t>V.S.W.R</a:t>
                      </a:r>
                      <a:endParaRPr lang="zh-CN" altLang="en-US" sz="1400" b="0">
                        <a:solidFill>
                          <a:srgbClr val="0E071B"/>
                        </a:solidFill>
                        <a:cs typeface="Arial" panose="020B0604020202020204" pitchFamily="34" charset="0"/>
                      </a:endParaRPr>
                    </a:p>
                  </a:txBody>
                  <a:tcPr marL="50800" marR="50800" marT="50800" marB="50800" anchor="ctr"/>
                </a:tc>
                <a:tc>
                  <a:txBody>
                    <a:bodyPr/>
                    <a:p>
                      <a:pPr indent="0">
                        <a:buNone/>
                      </a:pPr>
                      <a:r>
                        <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≤2.0 @ 2.4~2.4835GHz</a:t>
                      </a:r>
                      <a:endParaRPr lang="zh-CN" altLang="en-US"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buNone/>
                      </a:pPr>
                      <a:r>
                        <a:rPr lang="zh-CN"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 2.0@ 5.15~5.85GHz</a:t>
                      </a:r>
                      <a:endParaRPr lang="en-US" altLang="en-US" sz="1400" b="0">
                        <a:solidFill>
                          <a:srgbClr val="0E071B"/>
                        </a:solidFill>
                      </a:endParaRPr>
                    </a:p>
                  </a:txBody>
                  <a:tcPr marL="50800" marR="50800" marT="50800" marB="50800" anchor="ctr"/>
                </a:tc>
              </a:tr>
              <a:tr h="528955">
                <a:tc>
                  <a:txBody>
                    <a:bodyPr/>
                    <a:p>
                      <a:pPr indent="0" algn="l">
                        <a:buNone/>
                      </a:pPr>
                      <a:r>
                        <a:rPr lang="en-US" altLang="zh-CN" sz="1400" b="0">
                          <a:solidFill>
                            <a:srgbClr val="0E071B"/>
                          </a:solidFill>
                          <a:cs typeface="Arial" panose="020B0604020202020204" pitchFamily="34" charset="0"/>
                        </a:rPr>
                        <a:t>A</a:t>
                      </a:r>
                      <a:r>
                        <a:rPr lang="zh-CN" altLang="en-US" sz="1400" b="0">
                          <a:solidFill>
                            <a:srgbClr val="0E071B"/>
                          </a:solidFill>
                          <a:cs typeface="Arial" panose="020B0604020202020204" pitchFamily="34" charset="0"/>
                        </a:rPr>
                        <a:t>ntenna efficiency</a:t>
                      </a:r>
                      <a:endParaRPr lang="zh-CN" altLang="en-US" sz="1400" b="0">
                        <a:solidFill>
                          <a:srgbClr val="0E071B"/>
                        </a:solidFill>
                        <a:cs typeface="Arial" panose="020B0604020202020204" pitchFamily="34" charset="0"/>
                      </a:endParaRPr>
                    </a:p>
                  </a:txBody>
                  <a:tcPr marL="50800" marR="50800" marT="50800" marB="50800" anchor="ctr"/>
                </a:tc>
                <a:tc>
                  <a:txBody>
                    <a:bodyPr/>
                    <a:p>
                      <a:pPr indent="0">
                        <a:buNone/>
                      </a:pPr>
                      <a:r>
                        <a:rPr lang="zh-CN" altLang="en-US" sz="1400" dirty="0">
                          <a:solidFill>
                            <a:srgbClr val="0E071B"/>
                          </a:solidFill>
                          <a:latin typeface="微软雅黑" panose="020B0503020204020204" charset="-122"/>
                          <a:ea typeface="微软雅黑" panose="020B0503020204020204" charset="-122"/>
                          <a:cs typeface="Arial" panose="020B0604020202020204" pitchFamily="34" charset="0"/>
                          <a:sym typeface="+mn-ea"/>
                        </a:rPr>
                        <a:t>≧50% @ 2.4~2.4835GHz</a:t>
                      </a:r>
                      <a:endParaRPr lang="zh-CN" altLang="en-US" sz="1400" b="0" dirty="0">
                        <a:solidFill>
                          <a:srgbClr val="0E071B"/>
                        </a:solidFill>
                        <a:latin typeface="微软雅黑" panose="020B0503020204020204" charset="-122"/>
                        <a:ea typeface="微软雅黑" panose="020B0503020204020204" charset="-122"/>
                        <a:cs typeface="Arial" panose="020B0604020202020204" pitchFamily="34" charset="0"/>
                      </a:endParaRPr>
                    </a:p>
                    <a:p>
                      <a:pPr indent="0">
                        <a:buNone/>
                      </a:pPr>
                      <a:r>
                        <a:rPr lang="zh-CN" altLang="en-US" sz="1400" dirty="0">
                          <a:solidFill>
                            <a:srgbClr val="0E071B"/>
                          </a:solidFill>
                          <a:latin typeface="微软雅黑" panose="020B0503020204020204" charset="-122"/>
                          <a:ea typeface="微软雅黑" panose="020B0503020204020204" charset="-122"/>
                          <a:cs typeface="Arial" panose="020B0604020202020204" pitchFamily="34" charset="0"/>
                          <a:sym typeface="+mn-ea"/>
                        </a:rPr>
                        <a:t>≧50% @ 5.15~5.85GHz</a:t>
                      </a:r>
                      <a:endParaRPr lang="en-US" altLang="en-US" sz="1400" b="0">
                        <a:solidFill>
                          <a:srgbClr val="0E071B"/>
                        </a:solidFill>
                      </a:endParaRPr>
                    </a:p>
                  </a:txBody>
                  <a:tcPr marL="50800" marR="50800" marT="50800" marB="50800" anchor="ctr"/>
                </a:tc>
              </a:tr>
              <a:tr h="315595">
                <a:tc>
                  <a:txBody>
                    <a:bodyPr/>
                    <a:p>
                      <a:pPr indent="0" algn="l">
                        <a:buNone/>
                      </a:pPr>
                      <a:r>
                        <a:rPr lang="en-US" altLang="zh-CN" sz="1400" b="0">
                          <a:solidFill>
                            <a:srgbClr val="0E071B"/>
                          </a:solidFill>
                          <a:cs typeface="Arial" panose="020B0604020202020204" pitchFamily="34" charset="0"/>
                        </a:rPr>
                        <a:t>P</a:t>
                      </a:r>
                      <a:r>
                        <a:rPr lang="zh-CN" altLang="en-US" sz="1400" b="0">
                          <a:solidFill>
                            <a:srgbClr val="0E071B"/>
                          </a:solidFill>
                          <a:cs typeface="Arial" panose="020B0604020202020204" pitchFamily="34" charset="0"/>
                        </a:rPr>
                        <a:t>olarization</a:t>
                      </a:r>
                      <a:endParaRPr lang="zh-CN" altLang="en-US" sz="1400" b="0">
                        <a:solidFill>
                          <a:srgbClr val="0E071B"/>
                        </a:solidFill>
                        <a:cs typeface="Arial" panose="020B0604020202020204" pitchFamily="34" charset="0"/>
                      </a:endParaRPr>
                    </a:p>
                  </a:txBody>
                  <a:tcPr marL="50800" marR="50800" marT="50800" marB="50800" anchor="ctr"/>
                </a:tc>
                <a:tc>
                  <a:txBody>
                    <a:bodyPr/>
                    <a:p>
                      <a:pPr indent="0">
                        <a:buNone/>
                      </a:pPr>
                      <a:r>
                        <a:rPr lang="en-US" altLang="en-US" sz="1400" b="0">
                          <a:solidFill>
                            <a:srgbClr val="0E071B"/>
                          </a:solidFill>
                        </a:rPr>
                        <a:t>bipolarization</a:t>
                      </a:r>
                      <a:endParaRPr lang="en-US" altLang="en-US" sz="1400" b="0">
                        <a:solidFill>
                          <a:srgbClr val="0E071B"/>
                        </a:solidFill>
                      </a:endParaRPr>
                    </a:p>
                  </a:txBody>
                  <a:tcPr marL="50800" marR="50800" marT="50800" marB="50800" anchor="ctr"/>
                </a:tc>
              </a:tr>
              <a:tr h="345440">
                <a:tc gridSpan="2">
                  <a:txBody>
                    <a:bodyPr/>
                    <a:p>
                      <a:pPr indent="0" algn="l">
                        <a:buNone/>
                      </a:pPr>
                      <a:r>
                        <a:rPr lang="en-US" altLang="zh-CN" sz="1600" b="1">
                          <a:solidFill>
                            <a:srgbClr val="0E071B"/>
                          </a:solidFill>
                          <a:cs typeface="Arial" panose="020B0604020202020204" pitchFamily="34" charset="0"/>
                        </a:rPr>
                        <a:t>Software feature</a:t>
                      </a:r>
                      <a:endParaRPr lang="en-US" altLang="zh-CN" sz="1600" b="1">
                        <a:solidFill>
                          <a:srgbClr val="0E071B"/>
                        </a:solidFill>
                        <a:cs typeface="Arial" panose="020B0604020202020204" pitchFamily="34" charset="0"/>
                      </a:endParaRPr>
                    </a:p>
                  </a:txBody>
                  <a:tcPr marL="50800" marR="50800" marT="50800" marB="50800" anchor="ctr"/>
                </a:tc>
                <a:tc hMerge="1">
                  <a:tcPr marL="50800" marR="50800" marT="50800" marB="50800" anchor="ctr"/>
                </a:tc>
              </a:tr>
              <a:tr h="315595">
                <a:tc>
                  <a:txBody>
                    <a:bodyPr/>
                    <a:p>
                      <a:pPr indent="0" algn="l">
                        <a:buNone/>
                      </a:pPr>
                      <a:r>
                        <a:rPr lang="en-US" altLang="zh-CN" sz="1400">
                          <a:solidFill>
                            <a:srgbClr val="0E071B"/>
                          </a:solidFill>
                          <a:cs typeface="Arial" panose="020B0604020202020204" pitchFamily="34" charset="0"/>
                          <a:sym typeface="+mn-ea"/>
                        </a:rPr>
                        <a:t>Working frequency</a:t>
                      </a:r>
                      <a:endParaRPr lang="zh-CN" altLang="en-US" sz="1400" b="0">
                        <a:solidFill>
                          <a:srgbClr val="0E071B"/>
                        </a:solidFill>
                        <a:cs typeface="Arial" panose="020B0604020202020204" pitchFamily="34" charset="0"/>
                      </a:endParaRPr>
                    </a:p>
                  </a:txBody>
                  <a:tcPr marL="50800" marR="50800" marT="50800" marB="50800" anchor="ctr"/>
                </a:tc>
                <a:tc>
                  <a:txBody>
                    <a:bodyPr/>
                    <a:p>
                      <a:pPr indent="0">
                        <a:buNone/>
                      </a:pPr>
                      <a:r>
                        <a:rPr lang="en-US" altLang="en-US" sz="1400">
                          <a:solidFill>
                            <a:srgbClr val="0E071B"/>
                          </a:solidFill>
                          <a:cs typeface="Arial" panose="020B0604020202020204" pitchFamily="34" charset="0"/>
                          <a:sym typeface="+mn-ea"/>
                        </a:rPr>
                        <a:t>2.4GHz,5.8GHz</a:t>
                      </a:r>
                      <a:endParaRPr lang="en-US" altLang="en-US" sz="1400" b="0">
                        <a:solidFill>
                          <a:srgbClr val="0E071B"/>
                        </a:solidFill>
                      </a:endParaRPr>
                    </a:p>
                  </a:txBody>
                  <a:tcPr marL="50800" marR="50800" marT="50800" marB="50800" anchor="ctr"/>
                </a:tc>
              </a:tr>
              <a:tr h="528955">
                <a:tc>
                  <a:txBody>
                    <a:bodyPr/>
                    <a:p>
                      <a:pPr indent="0" algn="l">
                        <a:buNone/>
                      </a:pPr>
                      <a:r>
                        <a:rPr sz="1400">
                          <a:solidFill>
                            <a:srgbClr val="0E071B"/>
                          </a:solidFill>
                          <a:latin typeface="微软雅黑" panose="020B0503020204020204" charset="-122"/>
                          <a:ea typeface="微软雅黑" panose="020B0503020204020204" charset="-122"/>
                          <a:cs typeface="Arial" panose="020B0604020202020204" pitchFamily="34" charset="0"/>
                          <a:sym typeface="+mn-ea"/>
                        </a:rPr>
                        <a:t>Transfer Protocol</a:t>
                      </a:r>
                      <a:endParaRPr sz="1400">
                        <a:solidFill>
                          <a:srgbClr val="0E071B"/>
                        </a:solidFill>
                        <a:latin typeface="微软雅黑" panose="020B0503020204020204" charset="-122"/>
                        <a:ea typeface="微软雅黑" panose="020B0503020204020204" charset="-122"/>
                        <a:cs typeface="Arial" panose="020B0604020202020204" pitchFamily="34" charset="0"/>
                        <a:sym typeface="+mn-ea"/>
                      </a:endParaRPr>
                    </a:p>
                  </a:txBody>
                  <a:tcPr marL="50800" marR="50800" marT="50800" marB="50800" anchor="ctr"/>
                </a:tc>
                <a:tc>
                  <a:txBody>
                    <a:bodyPr/>
                    <a:p>
                      <a:pPr indent="0">
                        <a:buNone/>
                      </a:pPr>
                      <a:r>
                        <a:rPr lang="en-US" altLang="en-US" sz="1400">
                          <a:solidFill>
                            <a:srgbClr val="0E071B"/>
                          </a:solidFill>
                          <a:sym typeface="+mn-ea"/>
                        </a:rPr>
                        <a:t>IEEE</a:t>
                      </a:r>
                      <a:r>
                        <a:rPr lang="en-US" altLang="en-US" sz="1400">
                          <a:solidFill>
                            <a:srgbClr val="0E071B"/>
                          </a:solidFill>
                          <a:latin typeface="微软雅黑" panose="020B0503020204020204" charset="-122"/>
                          <a:ea typeface="微软雅黑" panose="020B0503020204020204" charset="-122"/>
                          <a:cs typeface="微软雅黑" panose="020B0503020204020204" charset="-122"/>
                          <a:sym typeface="+mn-ea"/>
                        </a:rPr>
                        <a:t>2.4G:802.11b/g/n , 5.8GHz：802.11a/n/ac/ax MIMO</a:t>
                      </a:r>
                      <a:endParaRPr lang="en-US" altLang="en-US" sz="1400" b="0">
                        <a:solidFill>
                          <a:srgbClr val="0E071B"/>
                        </a:solidFill>
                      </a:endParaRPr>
                    </a:p>
                  </a:txBody>
                  <a:tcPr marL="50800" marR="50800" marT="50800" marB="50800" anchor="ctr"/>
                </a:tc>
              </a:tr>
              <a:tr h="314960">
                <a:tc>
                  <a:txBody>
                    <a:bodyPr/>
                    <a:p>
                      <a:pPr indent="0" algn="l">
                        <a:buNone/>
                      </a:pPr>
                      <a:r>
                        <a:rPr lang="en-US" altLang="zh-CN" sz="1400" b="0">
                          <a:solidFill>
                            <a:srgbClr val="0E071B"/>
                          </a:solidFill>
                          <a:cs typeface="Arial" panose="020B0604020202020204" pitchFamily="34" charset="0"/>
                        </a:rPr>
                        <a:t>Roaming</a:t>
                      </a:r>
                      <a:endParaRPr lang="en-US" altLang="zh-CN" sz="1400" b="0">
                        <a:solidFill>
                          <a:srgbClr val="0E071B"/>
                        </a:solidFill>
                        <a:cs typeface="Arial" panose="020B0604020202020204" pitchFamily="34" charset="0"/>
                      </a:endParaRPr>
                    </a:p>
                  </a:txBody>
                  <a:tcPr marL="50800" marR="50800" marT="50800" marB="50800" anchor="ctr"/>
                </a:tc>
                <a:tc>
                  <a:txBody>
                    <a:bodyPr/>
                    <a:p>
                      <a:pPr indent="0">
                        <a:buNone/>
                      </a:pPr>
                      <a:r>
                        <a:rPr sz="1400" b="0">
                          <a:solidFill>
                            <a:srgbClr val="0E071B"/>
                          </a:solidFill>
                          <a:cs typeface="Arial" panose="020B0604020202020204" pitchFamily="34" charset="0"/>
                        </a:rPr>
                        <a:t>Support 50ms fast switching</a:t>
                      </a:r>
                      <a:endParaRPr sz="1400" b="0">
                        <a:solidFill>
                          <a:srgbClr val="0E071B"/>
                        </a:solidFill>
                        <a:cs typeface="Arial" panose="020B0604020202020204" pitchFamily="34" charset="0"/>
                      </a:endParaRPr>
                    </a:p>
                  </a:txBody>
                  <a:tcPr marL="50800" marR="50800" marT="50800" marB="50800" anchor="ctr"/>
                </a:tc>
              </a:tr>
              <a:tr h="528955">
                <a:tc>
                  <a:txBody>
                    <a:bodyPr/>
                    <a:p>
                      <a:pPr indent="0" algn="l">
                        <a:buNone/>
                      </a:pPr>
                      <a:endParaRPr lang="zh-CN" altLang="en-US" sz="1400" b="0">
                        <a:solidFill>
                          <a:srgbClr val="0E071B"/>
                        </a:solidFill>
                      </a:endParaRPr>
                    </a:p>
                    <a:p>
                      <a:pPr indent="0" algn="l">
                        <a:buNone/>
                      </a:pPr>
                      <a:r>
                        <a:rPr lang="zh-CN" altLang="en-US" sz="1400" b="0">
                          <a:solidFill>
                            <a:srgbClr val="0E071B"/>
                          </a:solidFill>
                        </a:rPr>
                        <a:t>Penetrate</a:t>
                      </a:r>
                      <a:endParaRPr lang="zh-CN" altLang="en-US" sz="1400" b="0">
                        <a:solidFill>
                          <a:srgbClr val="0E071B"/>
                        </a:solidFill>
                      </a:endParaRPr>
                    </a:p>
                  </a:txBody>
                  <a:tcPr marL="50800" marR="50800" marT="50800" marB="50800" anchor="ctr"/>
                </a:tc>
                <a:tc>
                  <a:txBody>
                    <a:bodyPr/>
                    <a:p>
                      <a:pPr indent="0">
                        <a:buNone/>
                      </a:pPr>
                      <a:r>
                        <a:rPr sz="1400" b="0">
                          <a:solidFill>
                            <a:srgbClr val="0E071B"/>
                          </a:solidFill>
                        </a:rPr>
                        <a:t>Support KVR roaming protocol, transparent transmission standard</a:t>
                      </a:r>
                      <a:endParaRPr sz="1400" b="0">
                        <a:solidFill>
                          <a:srgbClr val="0E071B"/>
                        </a:solidFill>
                      </a:endParaRPr>
                    </a:p>
                  </a:txBody>
                  <a:tcPr marL="50800" marR="50800" marT="50800" marB="50800" anchor="ctr"/>
                </a:tc>
              </a:tr>
              <a:tr h="528955">
                <a:tc>
                  <a:txBody>
                    <a:bodyPr/>
                    <a:p>
                      <a:pPr indent="0" algn="l">
                        <a:buNone/>
                      </a:pPr>
                      <a:r>
                        <a:rPr lang="en-US" altLang="zh-CN" sz="1400" b="0">
                          <a:solidFill>
                            <a:srgbClr val="0E071B"/>
                          </a:solidFill>
                          <a:cs typeface="Arial" panose="020B0604020202020204" pitchFamily="34" charset="0"/>
                        </a:rPr>
                        <a:t>VLAN</a:t>
                      </a:r>
                      <a:endParaRPr lang="en-US" altLang="zh-CN" sz="1400" b="0">
                        <a:solidFill>
                          <a:srgbClr val="0E071B"/>
                        </a:solidFill>
                        <a:cs typeface="Arial" panose="020B0604020202020204" pitchFamily="34" charset="0"/>
                      </a:endParaRPr>
                    </a:p>
                  </a:txBody>
                  <a:tcPr marL="50800" marR="50800" marT="50800" marB="50800" anchor="ctr"/>
                </a:tc>
                <a:tc>
                  <a:txBody>
                    <a:bodyPr/>
                    <a:p>
                      <a:pPr indent="0">
                        <a:buNone/>
                      </a:pPr>
                      <a:r>
                        <a:rPr lang="en-US" altLang="en-US" sz="1400" b="0">
                          <a:solidFill>
                            <a:srgbClr val="0E071B"/>
                          </a:solidFill>
                          <a:cs typeface="Arial" panose="020B0604020202020204" pitchFamily="34" charset="0"/>
                        </a:rPr>
                        <a:t>Support VLAN classification based on access SSID</a:t>
                      </a:r>
                      <a:endParaRPr lang="en-US" altLang="en-US" sz="1400" b="0">
                        <a:solidFill>
                          <a:srgbClr val="0E071B"/>
                        </a:solidFill>
                        <a:cs typeface="Arial" panose="020B0604020202020204" pitchFamily="34" charset="0"/>
                      </a:endParaRPr>
                    </a:p>
                  </a:txBody>
                  <a:tcPr marL="50800" marR="50800" marT="50800" marB="50800" anchor="ctr"/>
                </a:tc>
              </a:tr>
              <a:tr h="315595">
                <a:tc>
                  <a:txBody>
                    <a:bodyPr/>
                    <a:p>
                      <a:pPr indent="0" algn="l">
                        <a:buNone/>
                      </a:pPr>
                      <a:r>
                        <a:rPr lang="en-US" altLang="zh-CN" sz="1400" b="0">
                          <a:solidFill>
                            <a:srgbClr val="0E071B"/>
                          </a:solidFill>
                          <a:cs typeface="Arial" panose="020B0604020202020204" pitchFamily="34" charset="0"/>
                        </a:rPr>
                        <a:t>Transfer speed</a:t>
                      </a:r>
                      <a:endParaRPr lang="en-US" altLang="zh-CN" sz="1400" b="0">
                        <a:solidFill>
                          <a:srgbClr val="0E071B"/>
                        </a:solidFill>
                        <a:cs typeface="Arial" panose="020B0604020202020204" pitchFamily="34" charset="0"/>
                      </a:endParaRPr>
                    </a:p>
                  </a:txBody>
                  <a:tcPr marL="50800" marR="50800" marT="50800" marB="50800" anchor="ctr"/>
                </a:tc>
                <a:tc>
                  <a:txBody>
                    <a:bodyPr/>
                    <a:p>
                      <a:pPr indent="0">
                        <a:buNone/>
                      </a:pPr>
                      <a:r>
                        <a:rPr lang="en-US" altLang="en-US" sz="1400" b="0">
                          <a:solidFill>
                            <a:srgbClr val="0E071B"/>
                          </a:solidFill>
                          <a:cs typeface="Arial" panose="020B0604020202020204" pitchFamily="34" charset="0"/>
                        </a:rPr>
                        <a:t>1800Mbps</a:t>
                      </a:r>
                      <a:endParaRPr lang="en-US" altLang="en-US" sz="1400" b="0">
                        <a:solidFill>
                          <a:srgbClr val="0E071B"/>
                        </a:solidFill>
                        <a:cs typeface="Arial" panose="020B0604020202020204" pitchFamily="34" charset="0"/>
                      </a:endParaRPr>
                    </a:p>
                  </a:txBody>
                  <a:tcPr marL="50800" marR="50800" marT="50800" marB="50800" anchor="ctr"/>
                </a:tc>
              </a:tr>
            </a:tbl>
          </a:graphicData>
        </a:graphic>
      </p:graphicFrame>
      <p:graphicFrame>
        <p:nvGraphicFramePr>
          <p:cNvPr id="162" name="表格 3"/>
          <p:cNvGraphicFramePr/>
          <p:nvPr>
            <p:custDataLst>
              <p:tags r:id="rId2"/>
            </p:custDataLst>
          </p:nvPr>
        </p:nvGraphicFramePr>
        <p:xfrm>
          <a:off x="18415" y="5842635"/>
          <a:ext cx="7411720" cy="5425440"/>
        </p:xfrm>
        <a:graphic>
          <a:graphicData uri="http://schemas.openxmlformats.org/drawingml/2006/table">
            <a:tbl>
              <a:tblPr firstRow="1" bandRow="1">
                <a:tableStyleId>{4C3C2611-4C71-4FC5-86AE-919BDF0F9419}</a:tableStyleId>
              </a:tblPr>
              <a:tblGrid>
                <a:gridCol w="2466340"/>
                <a:gridCol w="1111885"/>
                <a:gridCol w="1005840"/>
                <a:gridCol w="2827655"/>
              </a:tblGrid>
              <a:tr h="274320">
                <a:tc gridSpan="4">
                  <a:txBody>
                    <a:bodyPr/>
                    <a:p>
                      <a:pPr algn="l" defTabSz="755650">
                        <a:defRPr sz="1800"/>
                      </a:pPr>
                      <a:r>
                        <a:rPr lang="en-US" altLang="zh-CN" sz="1200" b="1">
                          <a:latin typeface="+mn-lt"/>
                          <a:ea typeface="+mn-ea"/>
                          <a:cs typeface="+mn-cs"/>
                        </a:rPr>
                        <a:t>Systems</a:t>
                      </a:r>
                      <a:endParaRPr lang="en-US" altLang="zh-CN" sz="1200" b="1">
                        <a:latin typeface="+mn-lt"/>
                        <a:ea typeface="+mn-ea"/>
                        <a:cs typeface="+mn-cs"/>
                      </a:endParaRPr>
                    </a:p>
                  </a:txBody>
                  <a:tcPr marL="45720" marR="45720" anchor="ctr" horzOverflow="overflow">
                    <a:solidFill>
                      <a:srgbClr val="A9CCEE"/>
                    </a:solidFill>
                  </a:tcPr>
                </a:tc>
                <a:tc hMerge="1">
                  <a:tcPr/>
                </a:tc>
                <a:tc hMerge="1">
                  <a:tcPr/>
                </a:tc>
                <a:tc hMerge="1">
                  <a:tcPr/>
                </a:tc>
              </a:tr>
              <a:tr h="731520">
                <a:tc>
                  <a:txBody>
                    <a:bodyPr/>
                    <a:p>
                      <a:pPr algn="l" defTabSz="755650">
                        <a:defRPr sz="1800"/>
                      </a:pPr>
                      <a:r>
                        <a:rPr lang="en-US" altLang="zh-CN" sz="1400" dirty="0">
                          <a:latin typeface="+mn-lt"/>
                          <a:ea typeface="+mn-ea"/>
                          <a:cs typeface="+mn-cs"/>
                        </a:rPr>
                        <a:t>Systems status</a:t>
                      </a:r>
                      <a:endParaRPr lang="en-US" altLang="zh-CN" sz="1400" dirty="0">
                        <a:latin typeface="+mn-lt"/>
                        <a:ea typeface="+mn-ea"/>
                        <a:cs typeface="+mn-cs"/>
                      </a:endParaRPr>
                    </a:p>
                  </a:txBody>
                  <a:tcPr marL="45720" marR="45720" anchor="ctr" horzOverflow="overflow"/>
                </a:tc>
                <a:tc gridSpan="2">
                  <a:txBody>
                    <a:bodyPr/>
                    <a:p>
                      <a:pPr algn="l" defTabSz="755650">
                        <a:defRPr sz="1800"/>
                      </a:pPr>
                      <a:r>
                        <a:rPr lang="zh-CN" altLang="en-US" sz="1400" dirty="0">
                          <a:latin typeface="+mn-lt"/>
                          <a:ea typeface="+mn-ea"/>
                          <a:cs typeface="+mn-cs"/>
                        </a:rPr>
                        <a:t>current connection status</a:t>
                      </a:r>
                      <a:endParaRPr lang="zh-CN" altLang="en-US" sz="1400" dirty="0">
                        <a:latin typeface="+mn-lt"/>
                        <a:ea typeface="+mn-ea"/>
                        <a:cs typeface="+mn-cs"/>
                      </a:endParaRPr>
                    </a:p>
                  </a:txBody>
                  <a:tcPr marL="45720" marR="45720" anchor="ctr" horzOverflow="overflow"/>
                </a:tc>
                <a:tc hMerge="1">
                  <a:tcPr/>
                </a:tc>
                <a:tc>
                  <a:txBody>
                    <a:bodyPr/>
                    <a:p>
                      <a:pPr algn="l" defTabSz="755650">
                        <a:defRPr sz="1800"/>
                      </a:pPr>
                      <a:r>
                        <a:rPr sz="1400" dirty="0">
                          <a:latin typeface="+mn-lt"/>
                          <a:ea typeface="+mn-ea"/>
                          <a:cs typeface="+mn-cs"/>
                        </a:rPr>
                        <a:t>Ap mode, wireless channel/frequency, layer 2 user isolation, multiple SSID settings</a:t>
                      </a:r>
                      <a:endParaRPr sz="1400" dirty="0">
                        <a:latin typeface="+mn-lt"/>
                        <a:ea typeface="+mn-ea"/>
                        <a:cs typeface="+mn-cs"/>
                      </a:endParaRPr>
                    </a:p>
                  </a:txBody>
                  <a:tcPr marL="45720" marR="45720" anchor="ctr" horzOverflow="overflow"/>
                </a:tc>
              </a:tr>
              <a:tr h="518160">
                <a:tc gridSpan="2">
                  <a:txBody>
                    <a:bodyPr/>
                    <a:p>
                      <a:pPr algn="l" defTabSz="755650">
                        <a:defRPr sz="1800"/>
                      </a:pPr>
                      <a:r>
                        <a:rPr lang="en-US" sz="1400" dirty="0">
                          <a:latin typeface="+mn-lt"/>
                          <a:ea typeface="+mn-ea"/>
                          <a:cs typeface="+mn-cs"/>
                        </a:rPr>
                        <a:t>User list</a:t>
                      </a:r>
                      <a:endParaRPr lang="en-US" sz="1400" dirty="0">
                        <a:latin typeface="+mn-lt"/>
                        <a:ea typeface="+mn-ea"/>
                        <a:cs typeface="+mn-cs"/>
                      </a:endParaRPr>
                    </a:p>
                  </a:txBody>
                  <a:tcPr marL="45720" marR="45720" anchor="ctr" horzOverflow="overflow"/>
                </a:tc>
                <a:tc hMerge="1">
                  <a:tcPr/>
                </a:tc>
                <a:tc gridSpan="2">
                  <a:txBody>
                    <a:bodyPr/>
                    <a:p>
                      <a:pPr algn="l" defTabSz="755650">
                        <a:defRPr sz="1800"/>
                      </a:pPr>
                      <a:r>
                        <a:rPr sz="1400" dirty="0">
                          <a:latin typeface="+mn-lt"/>
                          <a:ea typeface="+mn-ea"/>
                          <a:cs typeface="+mn-cs"/>
                        </a:rPr>
                        <a:t>Shows users on the current connection, only authenticated users who are connected</a:t>
                      </a:r>
                      <a:endParaRPr sz="1400" dirty="0">
                        <a:latin typeface="+mn-lt"/>
                        <a:ea typeface="+mn-ea"/>
                        <a:cs typeface="+mn-cs"/>
                      </a:endParaRPr>
                    </a:p>
                  </a:txBody>
                  <a:tcPr marL="45720" marR="45720" anchor="ctr" horzOverflow="overflow"/>
                </a:tc>
                <a:tc hMerge="1">
                  <a:tcPr/>
                </a:tc>
              </a:tr>
              <a:tr h="304800">
                <a:tc gridSpan="2">
                  <a:txBody>
                    <a:bodyPr/>
                    <a:p>
                      <a:pPr algn="l" defTabSz="755650">
                        <a:defRPr sz="1800"/>
                      </a:pPr>
                      <a:r>
                        <a:rPr lang="en-US" altLang="zh-CN" sz="1400" dirty="0">
                          <a:latin typeface="+mn-lt"/>
                          <a:ea typeface="+mn-ea"/>
                          <a:cs typeface="+mn-cs"/>
                        </a:rPr>
                        <a:t>System log</a:t>
                      </a:r>
                      <a:endParaRPr lang="en-US" altLang="zh-CN" sz="1400" dirty="0">
                        <a:latin typeface="+mn-lt"/>
                        <a:ea typeface="+mn-ea"/>
                        <a:cs typeface="+mn-cs"/>
                      </a:endParaRPr>
                    </a:p>
                  </a:txBody>
                  <a:tcPr marL="45720" marR="45720" anchor="ctr" horzOverflow="overflow"/>
                </a:tc>
                <a:tc hMerge="1">
                  <a:tcPr/>
                </a:tc>
                <a:tc gridSpan="2">
                  <a:txBody>
                    <a:bodyPr/>
                    <a:p>
                      <a:pPr algn="l" defTabSz="755650">
                        <a:defRPr sz="1800"/>
                      </a:pPr>
                      <a:r>
                        <a:rPr sz="1400" dirty="0">
                          <a:latin typeface="+mn-lt"/>
                          <a:ea typeface="+mn-ea"/>
                          <a:cs typeface="+mn-cs"/>
                        </a:rPr>
                        <a:t>Display system triggered log events</a:t>
                      </a:r>
                      <a:endParaRPr sz="1400" dirty="0">
                        <a:latin typeface="+mn-lt"/>
                        <a:ea typeface="+mn-ea"/>
                        <a:cs typeface="+mn-cs"/>
                      </a:endParaRPr>
                    </a:p>
                  </a:txBody>
                  <a:tcPr marL="45720" marR="45720" anchor="ctr" horzOverflow="overflow"/>
                </a:tc>
                <a:tc hMerge="1">
                  <a:tcPr/>
                </a:tc>
              </a:tr>
              <a:tr h="304800">
                <a:tc gridSpan="4">
                  <a:txBody>
                    <a:bodyPr/>
                    <a:p>
                      <a:pPr algn="l" defTabSz="755650">
                        <a:defRPr sz="1800"/>
                      </a:pPr>
                      <a:r>
                        <a:rPr lang="zh-CN" sz="1400" b="1">
                          <a:latin typeface="+mn-lt"/>
                          <a:ea typeface="+mn-ea"/>
                          <a:cs typeface="+mn-cs"/>
                        </a:rPr>
                        <a:t>List of Wireless Features</a:t>
                      </a:r>
                      <a:endParaRPr lang="zh-CN" sz="1400" b="1">
                        <a:latin typeface="+mn-lt"/>
                        <a:ea typeface="+mn-ea"/>
                        <a:cs typeface="+mn-cs"/>
                      </a:endParaRPr>
                    </a:p>
                  </a:txBody>
                  <a:tcPr marL="45720" marR="45720" anchor="ctr" horzOverflow="overflow">
                    <a:solidFill>
                      <a:srgbClr val="A9CCEE"/>
                    </a:solidFill>
                  </a:tcPr>
                </a:tc>
                <a:tc hMerge="1">
                  <a:tcPr/>
                </a:tc>
                <a:tc hMerge="1">
                  <a:tcPr/>
                </a:tc>
                <a:tc hMerge="1">
                  <a:tcPr/>
                </a:tc>
              </a:tr>
              <a:tr h="304800">
                <a:tc gridSpan="2">
                  <a:txBody>
                    <a:bodyPr/>
                    <a:p>
                      <a:pPr algn="l" defTabSz="755650">
                        <a:defRPr sz="1800"/>
                      </a:pPr>
                      <a:r>
                        <a:rPr lang="en-US" altLang="zh-CN" sz="1400" dirty="0">
                          <a:latin typeface="+mn-lt"/>
                          <a:ea typeface="+mn-ea"/>
                          <a:cs typeface="+mn-cs"/>
                        </a:rPr>
                        <a:t>Mode</a:t>
                      </a:r>
                      <a:endParaRPr lang="en-US" altLang="zh-CN" sz="1400" dirty="0">
                        <a:latin typeface="+mn-lt"/>
                        <a:ea typeface="+mn-ea"/>
                        <a:cs typeface="+mn-cs"/>
                      </a:endParaRPr>
                    </a:p>
                  </a:txBody>
                  <a:tcPr marL="45720" marR="45720" anchor="ctr" horzOverflow="overflow"/>
                </a:tc>
                <a:tc hMerge="1">
                  <a:tcPr/>
                </a:tc>
                <a:tc gridSpan="2">
                  <a:txBody>
                    <a:bodyPr/>
                    <a:p>
                      <a:pPr algn="l" defTabSz="755650">
                        <a:defRPr sz="1800"/>
                      </a:pPr>
                      <a:r>
                        <a:rPr lang="en-US" altLang="zh-CN" sz="1400">
                          <a:latin typeface="+mn-lt"/>
                          <a:ea typeface="+mn-ea"/>
                          <a:cs typeface="+mn-cs"/>
                        </a:rPr>
                        <a:t>AP/Mesh</a:t>
                      </a:r>
                      <a:endParaRPr lang="en-US" altLang="zh-CN" sz="1400">
                        <a:latin typeface="+mn-lt"/>
                        <a:ea typeface="+mn-ea"/>
                        <a:cs typeface="+mn-cs"/>
                      </a:endParaRPr>
                    </a:p>
                  </a:txBody>
                  <a:tcPr marL="45720" marR="45720" anchor="ctr" horzOverflow="overflow"/>
                </a:tc>
                <a:tc hMerge="1">
                  <a:tcPr/>
                </a:tc>
              </a:tr>
              <a:tr h="518160">
                <a:tc gridSpan="2">
                  <a:txBody>
                    <a:bodyPr/>
                    <a:p>
                      <a:pPr algn="l" defTabSz="755650">
                        <a:buNone/>
                        <a:defRPr sz="1800"/>
                      </a:pPr>
                      <a:r>
                        <a:rPr lang="en-US" altLang="zh-CN" sz="1400" dirty="0">
                          <a:latin typeface="+mn-lt"/>
                          <a:ea typeface="+mn-ea"/>
                          <a:cs typeface="+mn-cs"/>
                        </a:rPr>
                        <a:t>KVR</a:t>
                      </a:r>
                      <a:endParaRPr lang="en-US" altLang="zh-CN" sz="1400" dirty="0">
                        <a:latin typeface="+mn-lt"/>
                        <a:ea typeface="+mn-ea"/>
                        <a:cs typeface="+mn-cs"/>
                      </a:endParaRPr>
                    </a:p>
                  </a:txBody>
                  <a:tcPr marL="45720" marR="45720" anchor="ctr" horzOverflow="overflow"/>
                </a:tc>
                <a:tc hMerge="1">
                  <a:tcPr/>
                </a:tc>
                <a:tc gridSpan="2">
                  <a:txBody>
                    <a:bodyPr/>
                    <a:p>
                      <a:pPr algn="l" defTabSz="755650">
                        <a:buNone/>
                        <a:defRPr sz="1800"/>
                      </a:pPr>
                      <a:r>
                        <a:rPr sz="1400" dirty="0">
                          <a:sym typeface="Helvetica"/>
                        </a:rPr>
                        <a:t>Supports 802.11k, 802.11v, 802.11r protocol intelligent fast roaming, switching time ≤50ms</a:t>
                      </a:r>
                      <a:endParaRPr sz="1400" dirty="0">
                        <a:sym typeface="Helvetica"/>
                      </a:endParaRPr>
                    </a:p>
                  </a:txBody>
                  <a:tcPr marL="45720" marR="45720" anchor="ctr" horzOverflow="overflow"/>
                </a:tc>
                <a:tc hMerge="1">
                  <a:tcPr/>
                </a:tc>
              </a:tr>
              <a:tr h="304800">
                <a:tc gridSpan="2">
                  <a:txBody>
                    <a:bodyPr/>
                    <a:p>
                      <a:pPr algn="l" defTabSz="755650">
                        <a:defRPr sz="1800"/>
                      </a:pPr>
                      <a:r>
                        <a:rPr lang="en-US" altLang="zh-CN" sz="1400" dirty="0">
                          <a:latin typeface="+mn-lt"/>
                          <a:ea typeface="+mn-ea"/>
                          <a:cs typeface="+mn-cs"/>
                        </a:rPr>
                        <a:t>802.11mode chose</a:t>
                      </a:r>
                      <a:endParaRPr lang="en-US" altLang="zh-CN" sz="1400" dirty="0">
                        <a:latin typeface="+mn-lt"/>
                        <a:ea typeface="+mn-ea"/>
                        <a:cs typeface="+mn-cs"/>
                      </a:endParaRPr>
                    </a:p>
                  </a:txBody>
                  <a:tcPr marL="45720" marR="45720" anchor="ctr" horzOverflow="overflow"/>
                </a:tc>
                <a:tc hMerge="1">
                  <a:tcPr/>
                </a:tc>
                <a:tc gridSpan="2">
                  <a:txBody>
                    <a:bodyPr/>
                    <a:p>
                      <a:pPr algn="l" defTabSz="755650">
                        <a:defRPr sz="1800"/>
                      </a:pPr>
                      <a:r>
                        <a:rPr sz="1400" dirty="0">
                          <a:sym typeface="Helvetica"/>
                        </a:rPr>
                        <a:t>802.11b/g/n 802.11a</a:t>
                      </a:r>
                      <a:r>
                        <a:rPr lang="en-US" sz="1400" dirty="0">
                          <a:sym typeface="Helvetica"/>
                        </a:rPr>
                        <a:t>c/ax</a:t>
                      </a:r>
                      <a:endParaRPr sz="1400" dirty="0">
                        <a:sym typeface="Helvetica"/>
                      </a:endParaRPr>
                    </a:p>
                  </a:txBody>
                  <a:tcPr marL="45720" marR="45720" anchor="ctr" horzOverflow="overflow"/>
                </a:tc>
                <a:tc hMerge="1">
                  <a:tcPr/>
                </a:tc>
              </a:tr>
              <a:tr h="518160">
                <a:tc gridSpan="2">
                  <a:txBody>
                    <a:bodyPr/>
                    <a:p>
                      <a:pPr algn="l" defTabSz="755650">
                        <a:defRPr sz="1800"/>
                      </a:pPr>
                      <a:r>
                        <a:rPr lang="zh-CN" altLang="en-US" sz="1400" dirty="0">
                          <a:latin typeface="+mn-lt"/>
                          <a:ea typeface="+mn-ea"/>
                          <a:cs typeface="+mn-cs"/>
                        </a:rPr>
                        <a:t>Channel settings</a:t>
                      </a:r>
                      <a:endParaRPr lang="zh-CN" altLang="en-US" sz="1400" dirty="0">
                        <a:latin typeface="+mn-lt"/>
                        <a:ea typeface="+mn-ea"/>
                        <a:cs typeface="+mn-cs"/>
                      </a:endParaRPr>
                    </a:p>
                  </a:txBody>
                  <a:tcPr marL="45720" marR="45720" anchor="ctr" horzOverflow="overflow"/>
                </a:tc>
                <a:tc hMerge="1">
                  <a:tcPr/>
                </a:tc>
                <a:tc gridSpan="2">
                  <a:txBody>
                    <a:bodyPr/>
                    <a:p>
                      <a:pPr algn="l" defTabSz="755650">
                        <a:defRPr sz="1800"/>
                      </a:pPr>
                      <a:r>
                        <a:rPr sz="1400" dirty="0">
                          <a:latin typeface="+mn-lt"/>
                          <a:ea typeface="+mn-ea"/>
                          <a:cs typeface="+mn-cs"/>
                        </a:rPr>
                        <a:t>Manual/Auto (Automatically select the best channel)</a:t>
                      </a:r>
                      <a:endParaRPr sz="1400" dirty="0">
                        <a:latin typeface="+mn-lt"/>
                        <a:ea typeface="+mn-ea"/>
                        <a:cs typeface="+mn-cs"/>
                      </a:endParaRPr>
                    </a:p>
                  </a:txBody>
                  <a:tcPr marL="45720" marR="45720" anchor="ctr" horzOverflow="overflow"/>
                </a:tc>
                <a:tc hMerge="1">
                  <a:tcPr/>
                </a:tc>
              </a:tr>
              <a:tr h="304800">
                <a:tc gridSpan="2">
                  <a:txBody>
                    <a:bodyPr/>
                    <a:p>
                      <a:pPr algn="l" defTabSz="755650">
                        <a:defRPr sz="1800"/>
                      </a:pPr>
                      <a:r>
                        <a:rPr lang="en-US" altLang="zh-CN" sz="1400" dirty="0">
                          <a:latin typeface="+mn-lt"/>
                          <a:ea typeface="+mn-ea"/>
                          <a:cs typeface="+mn-cs"/>
                        </a:rPr>
                        <a:t>T</a:t>
                      </a:r>
                      <a:r>
                        <a:rPr lang="zh-CN" altLang="en-US" sz="1400" dirty="0">
                          <a:latin typeface="+mn-lt"/>
                          <a:ea typeface="+mn-ea"/>
                          <a:cs typeface="+mn-cs"/>
                        </a:rPr>
                        <a:t>ransfer rate setting</a:t>
                      </a:r>
                      <a:endParaRPr lang="zh-CN" altLang="en-US" sz="1400" dirty="0">
                        <a:latin typeface="+mn-lt"/>
                        <a:ea typeface="+mn-ea"/>
                        <a:cs typeface="+mn-cs"/>
                      </a:endParaRPr>
                    </a:p>
                  </a:txBody>
                  <a:tcPr marL="45720" marR="45720" anchor="ctr" horzOverflow="overflow"/>
                </a:tc>
                <a:tc hMerge="1">
                  <a:tcPr/>
                </a:tc>
                <a:tc gridSpan="2">
                  <a:txBody>
                    <a:bodyPr/>
                    <a:p>
                      <a:pPr algn="l" defTabSz="755650">
                        <a:defRPr sz="1800"/>
                      </a:pPr>
                      <a:r>
                        <a:rPr sz="1400" dirty="0">
                          <a:sym typeface="+mn-ea"/>
                        </a:rPr>
                        <a:t>Manual/Auto</a:t>
                      </a:r>
                      <a:endParaRPr lang="zh-CN" altLang="en-US" sz="1400" dirty="0">
                        <a:latin typeface="+mn-lt"/>
                        <a:ea typeface="+mn-ea"/>
                        <a:cs typeface="+mn-cs"/>
                      </a:endParaRPr>
                    </a:p>
                  </a:txBody>
                  <a:tcPr marL="45720" marR="45720" anchor="ctr" horzOverflow="overflow"/>
                </a:tc>
                <a:tc hMerge="1">
                  <a:tcPr/>
                </a:tc>
              </a:tr>
              <a:tr h="304800">
                <a:tc gridSpan="2">
                  <a:txBody>
                    <a:bodyPr/>
                    <a:p>
                      <a:pPr algn="l" defTabSz="755650">
                        <a:defRPr sz="1800"/>
                      </a:pPr>
                      <a:r>
                        <a:rPr lang="en-US" altLang="zh-CN" sz="1400" dirty="0">
                          <a:latin typeface="+mn-lt"/>
                          <a:ea typeface="+mn-ea"/>
                          <a:cs typeface="+mn-cs"/>
                        </a:rPr>
                        <a:t>O</a:t>
                      </a:r>
                      <a:r>
                        <a:rPr lang="zh-CN" altLang="en-US" sz="1400" dirty="0">
                          <a:latin typeface="+mn-lt"/>
                          <a:ea typeface="+mn-ea"/>
                          <a:cs typeface="+mn-cs"/>
                        </a:rPr>
                        <a:t>utput power control</a:t>
                      </a:r>
                      <a:endParaRPr lang="zh-CN" altLang="en-US" sz="1400" dirty="0">
                        <a:latin typeface="+mn-lt"/>
                        <a:ea typeface="+mn-ea"/>
                        <a:cs typeface="+mn-cs"/>
                      </a:endParaRPr>
                    </a:p>
                  </a:txBody>
                  <a:tcPr marL="45720" marR="45720" anchor="ctr" horzOverflow="overflow"/>
                </a:tc>
                <a:tc hMerge="1">
                  <a:tcPr/>
                </a:tc>
                <a:tc gridSpan="2">
                  <a:txBody>
                    <a:bodyPr/>
                    <a:p>
                      <a:pPr algn="l" defTabSz="755650">
                        <a:defRPr sz="1800"/>
                      </a:pPr>
                      <a:r>
                        <a:rPr sz="1400" dirty="0">
                          <a:latin typeface="+mn-lt"/>
                          <a:ea typeface="+mn-ea"/>
                          <a:cs typeface="+mn-cs"/>
                        </a:rPr>
                        <a:t>User-defined output power (unit: dBm)</a:t>
                      </a:r>
                      <a:endParaRPr sz="1400" dirty="0">
                        <a:latin typeface="+mn-lt"/>
                        <a:ea typeface="+mn-ea"/>
                        <a:cs typeface="+mn-cs"/>
                      </a:endParaRPr>
                    </a:p>
                  </a:txBody>
                  <a:tcPr marL="45720" marR="45720" anchor="ctr" horzOverflow="overflow"/>
                </a:tc>
                <a:tc hMerge="1">
                  <a:tcPr/>
                </a:tc>
              </a:tr>
              <a:tr h="304800">
                <a:tc gridSpan="2">
                  <a:txBody>
                    <a:bodyPr/>
                    <a:p>
                      <a:pPr algn="l" defTabSz="755650">
                        <a:defRPr sz="1800"/>
                      </a:pPr>
                      <a:r>
                        <a:rPr sz="1400" dirty="0">
                          <a:latin typeface="+mn-lt"/>
                          <a:ea typeface="+mn-ea"/>
                          <a:cs typeface="+mn-cs"/>
                        </a:rPr>
                        <a:t>Power saving mode</a:t>
                      </a:r>
                      <a:endParaRPr sz="1400" dirty="0">
                        <a:latin typeface="+mn-lt"/>
                        <a:ea typeface="+mn-ea"/>
                        <a:cs typeface="+mn-cs"/>
                      </a:endParaRPr>
                    </a:p>
                  </a:txBody>
                  <a:tcPr marL="45720" marR="45720" anchor="ctr" horzOverflow="overflow"/>
                </a:tc>
                <a:tc hMerge="1">
                  <a:tcPr/>
                </a:tc>
                <a:tc gridSpan="2">
                  <a:txBody>
                    <a:bodyPr/>
                    <a:p>
                      <a:pPr algn="l" defTabSz="755650">
                        <a:defRPr sz="1800"/>
                      </a:pPr>
                      <a:r>
                        <a:rPr lang="zh-CN" altLang="en-US" sz="1400" dirty="0">
                          <a:latin typeface="+mn-lt"/>
                          <a:ea typeface="+mn-ea"/>
                          <a:cs typeface="+mn-cs"/>
                        </a:rPr>
                        <a:t>UControllable wireless power saving mode</a:t>
                      </a:r>
                      <a:endParaRPr lang="zh-CN" altLang="en-US" sz="1400" dirty="0">
                        <a:latin typeface="+mn-lt"/>
                        <a:ea typeface="+mn-ea"/>
                        <a:cs typeface="+mn-cs"/>
                      </a:endParaRPr>
                    </a:p>
                  </a:txBody>
                  <a:tcPr marL="45720" marR="45720" anchor="ctr" horzOverflow="overflow"/>
                </a:tc>
                <a:tc hMerge="1">
                  <a:tcPr/>
                </a:tc>
              </a:tr>
              <a:tr h="731520">
                <a:tc gridSpan="2">
                  <a:txBody>
                    <a:bodyPr/>
                    <a:p>
                      <a:pPr algn="l" defTabSz="755650">
                        <a:defRPr sz="1800"/>
                      </a:pPr>
                      <a:r>
                        <a:rPr sz="1400" dirty="0">
                          <a:latin typeface="+mn-lt"/>
                          <a:ea typeface="+mn-ea"/>
                          <a:cs typeface="+mn-cs"/>
                        </a:rPr>
                        <a:t>Multiple SSID support (multiple APs)</a:t>
                      </a:r>
                      <a:endParaRPr sz="1400" dirty="0">
                        <a:latin typeface="+mn-lt"/>
                        <a:ea typeface="+mn-ea"/>
                        <a:cs typeface="+mn-cs"/>
                      </a:endParaRPr>
                    </a:p>
                  </a:txBody>
                  <a:tcPr marL="45720" marR="45720" anchor="ctr" horzOverflow="overflow"/>
                </a:tc>
                <a:tc hMerge="1">
                  <a:tcPr/>
                </a:tc>
                <a:tc gridSpan="2">
                  <a:txBody>
                    <a:bodyPr/>
                    <a:p>
                      <a:pPr algn="l" defTabSz="755650">
                        <a:defRPr sz="1000">
                          <a:latin typeface="+mn-lt"/>
                          <a:ea typeface="+mn-ea"/>
                          <a:cs typeface="+mn-cs"/>
                        </a:defRPr>
                      </a:pPr>
                      <a:r>
                        <a:rPr lang="zh-CN" altLang="en-US" sz="1400" dirty="0"/>
                        <a:t>Support 2.4G 4 SSID Support 5.8G 4 SSID</a:t>
                      </a:r>
                      <a:endParaRPr lang="zh-CN" altLang="en-US" sz="1400" dirty="0"/>
                    </a:p>
                    <a:p>
                      <a:pPr algn="l" defTabSz="755650">
                        <a:defRPr sz="1000">
                          <a:latin typeface="+mn-lt"/>
                          <a:ea typeface="+mn-ea"/>
                          <a:cs typeface="+mn-cs"/>
                        </a:defRPr>
                      </a:pPr>
                      <a:r>
                        <a:rPr lang="zh-CN" altLang="en-US" sz="1400" dirty="0"/>
                        <a:t>Set up WIFI and security settings individually for each SSID</a:t>
                      </a:r>
                      <a:endParaRPr lang="zh-CN" altLang="en-US" sz="1400" dirty="0"/>
                    </a:p>
                  </a:txBody>
                  <a:tcPr marL="45720" marR="45720" anchor="ctr" horzOverflow="overflow"/>
                </a:tc>
                <a:tc hMerge="1">
                  <a:tcPr/>
                </a:tc>
              </a:tr>
            </a:tbl>
          </a:graphicData>
        </a:graphic>
      </p:graphicFrame>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588010" y="9835515"/>
            <a:ext cx="248285"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3" name="object 8"/>
          <p:cNvSpPr txBox="1">
            <a:spLocks noGrp="1"/>
          </p:cNvSpPr>
          <p:nvPr/>
        </p:nvSpPr>
        <p:spPr>
          <a:xfrm>
            <a:off x="-2382520" y="6878955"/>
            <a:ext cx="6392545" cy="38163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l">
              <a:lnSpc>
                <a:spcPct val="100000"/>
              </a:lnSpc>
              <a:spcBef>
                <a:spcPts val="100"/>
              </a:spcBef>
            </a:pPr>
            <a:r>
              <a:rPr lang="en-US" altLang="zh-CN" sz="2400" spc="-185" dirty="0">
                <a:solidFill>
                  <a:schemeClr val="bg1">
                    <a:lumMod val="50000"/>
                  </a:schemeClr>
                </a:solidFill>
              </a:rPr>
              <a:t> </a:t>
            </a:r>
            <a:r>
              <a:rPr lang="en-US" altLang="zh-CN" sz="2000" spc="-185" dirty="0">
                <a:solidFill>
                  <a:schemeClr val="bg1">
                    <a:lumMod val="50000"/>
                  </a:schemeClr>
                </a:solidFill>
              </a:rPr>
              <a:t>   </a:t>
            </a:r>
            <a:r>
              <a:rPr lang="en-US" altLang="zh-CN" sz="1200" spc="-185" dirty="0">
                <a:solidFill>
                  <a:schemeClr val="bg1">
                    <a:lumMod val="50000"/>
                  </a:schemeClr>
                </a:solidFill>
              </a:rPr>
              <a:t>    </a:t>
            </a:r>
            <a:endParaRPr lang="en-US" altLang="zh-CN" sz="1400" dirty="0">
              <a:solidFill>
                <a:schemeClr val="bg1">
                  <a:lumMod val="50000"/>
                </a:schemeClr>
              </a:solidFill>
              <a:uFillTx/>
            </a:endParaRPr>
          </a:p>
        </p:txBody>
      </p:sp>
      <p:sp>
        <p:nvSpPr>
          <p:cNvPr id="21" name="文本框 20"/>
          <p:cNvSpPr txBox="1"/>
          <p:nvPr/>
        </p:nvSpPr>
        <p:spPr>
          <a:xfrm>
            <a:off x="944880" y="10320655"/>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000" spc="-55" dirty="0">
              <a:solidFill>
                <a:srgbClr val="0556A5"/>
              </a:solidFill>
              <a:cs typeface="Calibri" panose="020F0502020204030204"/>
              <a:sym typeface="+mn-ea"/>
            </a:endParaRPr>
          </a:p>
        </p:txBody>
      </p:sp>
      <p:sp>
        <p:nvSpPr>
          <p:cNvPr id="4" name="矩形: 圆角 16"/>
          <p:cNvSpPr/>
          <p:nvPr/>
        </p:nvSpPr>
        <p:spPr>
          <a:xfrm>
            <a:off x="355917" y="1958751"/>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solidFill>
                  <a:prstClr val="white"/>
                </a:solidFill>
                <a:latin typeface="Aharoni" panose="02010803020104030203" pitchFamily="2" charset="-79"/>
                <a:ea typeface="阿里汉仪智能黑体" panose="00020600040101010101" pitchFamily="18" charset="-122"/>
                <a:cs typeface="Aharoni" panose="02010803020104030203" pitchFamily="2" charset="-79"/>
              </a:rPr>
              <a:t>10</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969009" y="2201843"/>
            <a:ext cx="2508885" cy="398780"/>
          </a:xfrm>
          <a:prstGeom prst="rect">
            <a:avLst/>
          </a:prstGeom>
          <a:noFill/>
        </p:spPr>
        <p:txBody>
          <a:bodyPr wrap="none" rtlCol="0">
            <a:spAutoFit/>
          </a:bodyPr>
          <a:lstStyle/>
          <a:p>
            <a:pPr marR="0" indent="0" algn="l" defTabSz="914400" fontAlgn="auto">
              <a:lnSpc>
                <a:spcPct val="100000"/>
              </a:lnSpc>
              <a:spcBef>
                <a:spcPts val="0"/>
              </a:spcBef>
              <a:spcAft>
                <a:spcPts val="0"/>
              </a:spcAft>
              <a:buClrTx/>
              <a:buSzTx/>
              <a:buFontTx/>
              <a:buNone/>
              <a:defRPr/>
            </a:pPr>
            <a:r>
              <a:rPr lang="en-US" altLang="zh-CN" sz="2000">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rPr>
              <a:t>P</a:t>
            </a:r>
            <a:r>
              <a:rPr sz="2000">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rPr>
              <a:t>hysical properties</a:t>
            </a:r>
            <a:endParaRPr kumimoji="0" lang="zh-CN" altLang="en-US" sz="2000" b="1" i="0" kern="1200" cap="none" spc="0" normalizeH="0" baseline="0" noProof="0" dirty="0">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endParaRPr>
          </a:p>
        </p:txBody>
      </p:sp>
      <p:graphicFrame>
        <p:nvGraphicFramePr>
          <p:cNvPr id="2" name="表格 1"/>
          <p:cNvGraphicFramePr/>
          <p:nvPr>
            <p:custDataLst>
              <p:tags r:id="rId1"/>
            </p:custDataLst>
          </p:nvPr>
        </p:nvGraphicFramePr>
        <p:xfrm>
          <a:off x="396240" y="2595801"/>
          <a:ext cx="6969760" cy="1618615"/>
        </p:xfrm>
        <a:graphic>
          <a:graphicData uri="http://schemas.openxmlformats.org/drawingml/2006/table">
            <a:tbl>
              <a:tblPr firstRow="1" bandRow="1">
                <a:tableStyleId>{5C22544A-7EE6-4342-B048-85BDC9FD1C3A}</a:tableStyleId>
              </a:tblPr>
              <a:tblGrid>
                <a:gridCol w="3044190"/>
                <a:gridCol w="3925570"/>
              </a:tblGrid>
              <a:tr h="443230">
                <a:tc gridSpan="2">
                  <a:txBody>
                    <a:bodyPr/>
                    <a:lstStyle/>
                    <a:p>
                      <a:pPr algn="l">
                        <a:buNone/>
                      </a:pPr>
                      <a:r>
                        <a:rPr lang="en-US" altLang="zh-CN" sz="1485">
                          <a:latin typeface="Noto Sans S Chinese Medium" panose="020B0600000000000000" charset="-122"/>
                          <a:ea typeface="Noto Sans S Chinese Medium" panose="020B0600000000000000" charset="-122"/>
                          <a:cs typeface="微软雅黑" panose="020B0503020204020204" charset="-122"/>
                          <a:sym typeface="+mn-ea"/>
                        </a:rPr>
                        <a:t>P</a:t>
                      </a:r>
                      <a:r>
                        <a:rPr sz="1485">
                          <a:latin typeface="Noto Sans S Chinese Medium" panose="020B0600000000000000" charset="-122"/>
                          <a:ea typeface="Noto Sans S Chinese Medium" panose="020B0600000000000000" charset="-122"/>
                          <a:cs typeface="微软雅黑" panose="020B0503020204020204" charset="-122"/>
                          <a:sym typeface="+mn-ea"/>
                        </a:rPr>
                        <a:t>hysical properties</a:t>
                      </a:r>
                      <a:endParaRPr lang="zh-CN" altLang="en-US" dirty="0"/>
                    </a:p>
                  </a:txBody>
                  <a:tcPr anchor="ctr"/>
                </a:tc>
                <a:tc hMerge="1">
                  <a:tcPr/>
                </a:tc>
              </a:tr>
              <a:tr h="391795">
                <a:tc rowSpan="3">
                  <a:txBody>
                    <a:bodyPr/>
                    <a:lstStyle/>
                    <a:p>
                      <a:pPr indent="0" algn="l">
                        <a:buNone/>
                      </a:pPr>
                      <a:r>
                        <a:rPr lang="en-US" altLang="zh-CN" sz="1400" b="0" dirty="0">
                          <a:solidFill>
                            <a:srgbClr val="0E071B"/>
                          </a:solidFill>
                        </a:rPr>
                        <a:t>W</a:t>
                      </a:r>
                      <a:r>
                        <a:rPr lang="zh-CN" altLang="zh-CN" sz="1400" b="0" dirty="0">
                          <a:solidFill>
                            <a:srgbClr val="0E071B"/>
                          </a:solidFill>
                        </a:rPr>
                        <a:t>orking environment</a:t>
                      </a:r>
                      <a:endParaRPr lang="zh-CN" altLang="zh-CN" sz="1400" b="0" dirty="0">
                        <a:solidFill>
                          <a:srgbClr val="0E071B"/>
                        </a:solidFill>
                      </a:endParaRPr>
                    </a:p>
                  </a:txBody>
                  <a:tcPr marL="50800" marR="50800" marT="50800" marB="50800" anchor="ctr"/>
                </a:tc>
                <a:tc>
                  <a:txBody>
                    <a:bodyPr/>
                    <a:lstStyle/>
                    <a:p>
                      <a:pPr>
                        <a:buNone/>
                      </a:pPr>
                      <a:r>
                        <a:rPr sz="1400"/>
                        <a:t>Working temperature: -40°C～7</a:t>
                      </a:r>
                      <a:r>
                        <a:rPr lang="en-US" sz="1400"/>
                        <a:t>5</a:t>
                      </a:r>
                      <a:r>
                        <a:rPr sz="1400"/>
                        <a:t>°C</a:t>
                      </a:r>
                      <a:endParaRPr sz="1400"/>
                    </a:p>
                  </a:txBody>
                  <a:tcPr marL="50800" marR="50800" marT="50800" marB="50800" anchor="ctr"/>
                </a:tc>
              </a:tr>
              <a:tr h="391795">
                <a:tc vMerge="1">
                  <a:tcPr marL="50800" marR="50800" marT="50800" marB="50800" anchor="ctr"/>
                </a:tc>
                <a:tc>
                  <a:txBody>
                    <a:bodyPr/>
                    <a:lstStyle/>
                    <a:p>
                      <a:pPr indent="0">
                        <a:buNone/>
                      </a:pPr>
                      <a:r>
                        <a:rPr sz="1400" b="0">
                          <a:solidFill>
                            <a:srgbClr val="0E071B"/>
                          </a:solidFill>
                        </a:rPr>
                        <a:t>Storage temperature: -50°C～80°C</a:t>
                      </a:r>
                      <a:endParaRPr sz="1400" b="0">
                        <a:solidFill>
                          <a:srgbClr val="0E071B"/>
                        </a:solidFill>
                      </a:endParaRPr>
                    </a:p>
                  </a:txBody>
                  <a:tcPr marL="50800" marR="50800" marT="50800" marB="50800" anchor="ctr"/>
                </a:tc>
              </a:tr>
              <a:tr h="391795">
                <a:tc vMerge="1">
                  <a:tcPr marL="50800" marR="50800" marT="50800" marB="50800" anchor="ctr"/>
                </a:tc>
                <a:tc>
                  <a:txBody>
                    <a:bodyPr/>
                    <a:lstStyle/>
                    <a:p>
                      <a:pPr indent="0">
                        <a:buNone/>
                      </a:pPr>
                      <a:r>
                        <a:rPr lang="zh-CN" altLang="en-US" sz="1400" b="0" dirty="0">
                          <a:solidFill>
                            <a:srgbClr val="0E071B"/>
                          </a:solidFill>
                        </a:rPr>
                        <a:t>Humidity: 5%～95% (non-condensing)</a:t>
                      </a:r>
                      <a:endParaRPr lang="zh-CN" altLang="en-US" sz="1400" b="0" dirty="0">
                        <a:solidFill>
                          <a:srgbClr val="0E071B"/>
                        </a:solidFill>
                      </a:endParaRPr>
                    </a:p>
                  </a:txBody>
                  <a:tcPr marL="50800" marR="50800" marT="50800" marB="50800" anchor="ctr"/>
                </a:tc>
              </a:tr>
            </a:tbl>
          </a:graphicData>
        </a:graphic>
      </p:graphicFrame>
      <p:graphicFrame>
        <p:nvGraphicFramePr>
          <p:cNvPr id="6" name="表格 5"/>
          <p:cNvGraphicFramePr>
            <a:graphicFrameLocks noGrp="1"/>
          </p:cNvGraphicFramePr>
          <p:nvPr>
            <p:custDataLst>
              <p:tags r:id="rId2"/>
            </p:custDataLst>
          </p:nvPr>
        </p:nvGraphicFramePr>
        <p:xfrm>
          <a:off x="396240" y="4833239"/>
          <a:ext cx="6969760" cy="1566545"/>
        </p:xfrm>
        <a:graphic>
          <a:graphicData uri="http://schemas.openxmlformats.org/drawingml/2006/table">
            <a:tbl>
              <a:tblPr firstRow="1" bandRow="1">
                <a:tableStyleId>{5C22544A-7EE6-4342-B048-85BDC9FD1C3A}</a:tableStyleId>
              </a:tblPr>
              <a:tblGrid>
                <a:gridCol w="3220720"/>
                <a:gridCol w="3749040"/>
              </a:tblGrid>
              <a:tr h="318135">
                <a:tc gridSpan="2">
                  <a:txBody>
                    <a:bodyPr/>
                    <a:lstStyle/>
                    <a:p>
                      <a:pPr algn="l">
                        <a:buNone/>
                      </a:pPr>
                      <a:r>
                        <a:rPr lang="zh-CN" altLang="en-US" b="1" dirty="0">
                          <a:latin typeface="Noto Sans S Chinese Bold" panose="020B0800000000000000" charset="-122"/>
                          <a:ea typeface="Noto Sans S Chinese Bold" panose="020B0800000000000000" charset="-122"/>
                        </a:rPr>
                        <a:t>Environmental indicators</a:t>
                      </a:r>
                      <a:endParaRPr lang="zh-CN" altLang="en-US" b="1" dirty="0">
                        <a:latin typeface="Noto Sans S Chinese Bold" panose="020B0800000000000000" charset="-122"/>
                        <a:ea typeface="Noto Sans S Chinese Bold" panose="020B0800000000000000" charset="-122"/>
                      </a:endParaRPr>
                    </a:p>
                  </a:txBody>
                  <a:tcPr anchor="ctr"/>
                </a:tc>
                <a:tc hMerge="1">
                  <a:tcPr/>
                </a:tc>
              </a:tr>
              <a:tr h="444500">
                <a:tc>
                  <a:txBody>
                    <a:bodyPr/>
                    <a:p>
                      <a:pPr indent="0">
                        <a:buNone/>
                      </a:pPr>
                      <a:r>
                        <a:rPr lang="en-US" altLang="zh-CN" sz="1400" b="0">
                          <a:latin typeface="宋体" panose="02010600030101010101" pitchFamily="2" charset="-122"/>
                          <a:cs typeface="宋体" panose="02010600030101010101" pitchFamily="2" charset="-122"/>
                        </a:rPr>
                        <a:t>A</a:t>
                      </a:r>
                      <a:r>
                        <a:rPr lang="zh-CN" altLang="en-US" sz="1400" b="0">
                          <a:latin typeface="宋体" panose="02010600030101010101" pitchFamily="2" charset="-122"/>
                          <a:cs typeface="宋体" panose="02010600030101010101" pitchFamily="2" charset="-122"/>
                        </a:rPr>
                        <a:t>ltitude</a:t>
                      </a:r>
                      <a:endParaRPr lang="zh-CN" altLang="en-US" sz="1400" b="0">
                        <a:latin typeface="宋体" panose="02010600030101010101" pitchFamily="2" charset="-122"/>
                        <a:cs typeface="宋体" panose="02010600030101010101" pitchFamily="2" charset="-122"/>
                      </a:endParaRPr>
                    </a:p>
                  </a:txBody>
                  <a:tcPr marL="0" marR="0" marT="0" marB="1" vert="horz" anchor="t"/>
                </a:tc>
                <a:tc>
                  <a:txBody>
                    <a:bodyPr/>
                    <a:p>
                      <a:pPr indent="0">
                        <a:buNone/>
                      </a:pPr>
                      <a:r>
                        <a:rPr lang="en-US" altLang="zh-CN" sz="1400" b="0">
                          <a:latin typeface="宋体" panose="02010600030101010101" pitchFamily="2" charset="-122"/>
                          <a:cs typeface="宋体" panose="02010600030101010101" pitchFamily="2" charset="-122"/>
                        </a:rPr>
                        <a:t>-1000m</a:t>
                      </a:r>
                      <a:r>
                        <a:rPr lang="en-US" altLang="zh-CN" sz="1400" b="0">
                          <a:latin typeface="Dotum" charset="0"/>
                          <a:cs typeface="Dotum" charset="0"/>
                        </a:rPr>
                        <a:t>~</a:t>
                      </a:r>
                      <a:r>
                        <a:rPr lang="en-US" altLang="zh-CN" sz="1400" b="0">
                          <a:latin typeface="宋体" panose="02010600030101010101" pitchFamily="2" charset="-122"/>
                          <a:cs typeface="宋体" panose="02010600030101010101" pitchFamily="2" charset="-122"/>
                        </a:rPr>
                        <a:t>5000m</a:t>
                      </a:r>
                      <a:endParaRPr lang="en-US" altLang="zh-CN" sz="14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tc>
              </a:tr>
              <a:tr h="401955">
                <a:tc>
                  <a:txBody>
                    <a:bodyPr/>
                    <a:p>
                      <a:pPr indent="0">
                        <a:buNone/>
                      </a:pPr>
                      <a:r>
                        <a:rPr lang="en-US" altLang="zh-CN" sz="1400" b="0">
                          <a:latin typeface="宋体" panose="02010600030101010101" pitchFamily="2" charset="-122"/>
                          <a:cs typeface="宋体" panose="02010600030101010101" pitchFamily="2" charset="-122"/>
                        </a:rPr>
                        <a:t>W</a:t>
                      </a:r>
                      <a:r>
                        <a:rPr lang="zh-CN" altLang="en-US" sz="1400" b="0">
                          <a:latin typeface="宋体" panose="02010600030101010101" pitchFamily="2" charset="-122"/>
                          <a:cs typeface="宋体" panose="02010600030101010101" pitchFamily="2" charset="-122"/>
                        </a:rPr>
                        <a:t>orking pressure</a:t>
                      </a:r>
                      <a:endParaRPr lang="zh-CN" altLang="en-US" sz="1400" b="0">
                        <a:latin typeface="宋体" panose="02010600030101010101" pitchFamily="2" charset="-122"/>
                        <a:cs typeface="宋体" panose="02010600030101010101" pitchFamily="2" charset="-122"/>
                      </a:endParaRPr>
                    </a:p>
                  </a:txBody>
                  <a:tcPr marL="0" marR="0" marT="0" marB="1" vert="horz" anchor="t"/>
                </a:tc>
                <a:tc>
                  <a:txBody>
                    <a:bodyPr/>
                    <a:p>
                      <a:pPr indent="0">
                        <a:buNone/>
                      </a:pPr>
                      <a:r>
                        <a:rPr lang="en-US" altLang="zh-CN" sz="1400" b="0">
                          <a:latin typeface="宋体" panose="02010600030101010101" pitchFamily="2" charset="-122"/>
                          <a:cs typeface="宋体" panose="02010600030101010101" pitchFamily="2" charset="-122"/>
                        </a:rPr>
                        <a:t>53kPa</a:t>
                      </a:r>
                      <a:r>
                        <a:rPr lang="en-US" altLang="zh-CN" sz="1400" b="0">
                          <a:latin typeface="Dotum" charset="0"/>
                          <a:cs typeface="Dotum" charset="0"/>
                        </a:rPr>
                        <a:t>~</a:t>
                      </a:r>
                      <a:r>
                        <a:rPr lang="en-US" altLang="zh-CN" sz="1400" b="0">
                          <a:latin typeface="宋体" panose="02010600030101010101" pitchFamily="2" charset="-122"/>
                          <a:cs typeface="宋体" panose="02010600030101010101" pitchFamily="2" charset="-122"/>
                        </a:rPr>
                        <a:t>105kPa</a:t>
                      </a:r>
                      <a:endParaRPr lang="en-US" altLang="zh-CN" sz="14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tc>
              </a:tr>
              <a:tr h="401955">
                <a:tc>
                  <a:txBody>
                    <a:bodyPr/>
                    <a:lstStyle/>
                    <a:p>
                      <a:r>
                        <a:rPr lang="zh-CN" altLang="en-US" sz="1400" dirty="0"/>
                        <a:t>Power consumption</a:t>
                      </a:r>
                      <a:endParaRPr lang="zh-CN" altLang="en-US" sz="1400" dirty="0"/>
                    </a:p>
                  </a:txBody>
                  <a:tcPr marL="50800" marR="50800" marT="50800" marB="50800" anchor="ctr"/>
                </a:tc>
                <a:tc>
                  <a:txBody>
                    <a:bodyPr/>
                    <a:lstStyle/>
                    <a:p>
                      <a:pPr indent="0">
                        <a:buNone/>
                      </a:pPr>
                      <a:r>
                        <a:rPr sz="1400" b="0" dirty="0">
                          <a:solidFill>
                            <a:srgbClr val="0E071B"/>
                          </a:solidFill>
                        </a:rPr>
                        <a:t>WIFI stand-alone full load power consumption ≤ 13W, extended 5G Internet full load power consumption ≤ 15W</a:t>
                      </a:r>
                      <a:endParaRPr sz="1400" b="0" dirty="0">
                        <a:solidFill>
                          <a:srgbClr val="0E071B"/>
                        </a:solidFill>
                      </a:endParaRPr>
                    </a:p>
                  </a:txBody>
                  <a:tcPr marL="50800" marR="50800" marT="50800" marB="50800" anchor="ctr"/>
                </a:tc>
              </a:tr>
            </a:tbl>
          </a:graphicData>
        </a:graphic>
      </p:graphicFrame>
      <p:sp>
        <p:nvSpPr>
          <p:cNvPr id="15" name="矩形: 圆角 16"/>
          <p:cNvSpPr/>
          <p:nvPr/>
        </p:nvSpPr>
        <p:spPr>
          <a:xfrm>
            <a:off x="396182" y="4285107"/>
            <a:ext cx="548640" cy="497956"/>
          </a:xfrm>
          <a:prstGeom prst="round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11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17" name="文本框 16"/>
          <p:cNvSpPr txBox="1"/>
          <p:nvPr/>
        </p:nvSpPr>
        <p:spPr>
          <a:xfrm>
            <a:off x="944879" y="4435514"/>
            <a:ext cx="3261995" cy="398780"/>
          </a:xfrm>
          <a:prstGeom prst="rect">
            <a:avLst/>
          </a:prstGeom>
          <a:noFill/>
        </p:spPr>
        <p:txBody>
          <a:bodyPr wrap="none" rtlCol="0">
            <a:spAutoFit/>
          </a:bodyPr>
          <a:lstStyle/>
          <a:p>
            <a:pPr marR="0" indent="0" algn="l" defTabSz="914400" fontAlgn="auto">
              <a:lnSpc>
                <a:spcPct val="100000"/>
              </a:lnSpc>
              <a:spcBef>
                <a:spcPts val="0"/>
              </a:spcBef>
              <a:spcAft>
                <a:spcPts val="0"/>
              </a:spcAft>
              <a:buClrTx/>
              <a:buSzTx/>
              <a:buFontTx/>
              <a:buNone/>
              <a:defRPr/>
            </a:pPr>
            <a:r>
              <a:rPr lang="zh-CN" altLang="en-US" sz="2000" b="1" dirty="0">
                <a:solidFill>
                  <a:srgbClr val="2C6089"/>
                </a:solidFill>
                <a:latin typeface="Noto Sans S Chinese Medium" panose="020B0600000000000000" charset="-122"/>
                <a:ea typeface="Noto Sans S Chinese Medium" panose="020B0600000000000000" charset="-122"/>
                <a:cs typeface="+mn-ea"/>
                <a:sym typeface="+mn-lt"/>
              </a:rPr>
              <a:t>Environmental indicators</a:t>
            </a:r>
            <a:endParaRPr lang="zh-CN" altLang="en-US" sz="2000" b="1" dirty="0">
              <a:solidFill>
                <a:srgbClr val="2C6089"/>
              </a:solidFill>
              <a:latin typeface="Noto Sans S Chinese Medium" panose="020B0600000000000000" charset="-122"/>
              <a:ea typeface="Noto Sans S Chinese Medium" panose="020B0600000000000000" charset="-122"/>
              <a:cs typeface="+mn-ea"/>
              <a:sym typeface="+mn-lt"/>
            </a:endParaRPr>
          </a:p>
        </p:txBody>
      </p:sp>
      <p:sp>
        <p:nvSpPr>
          <p:cNvPr id="18" name="文本框 17"/>
          <p:cNvSpPr txBox="1"/>
          <p:nvPr/>
        </p:nvSpPr>
        <p:spPr>
          <a:xfrm>
            <a:off x="831378" y="311480"/>
            <a:ext cx="656590" cy="398780"/>
          </a:xfrm>
          <a:prstGeom prst="rect">
            <a:avLst/>
          </a:prstGeom>
          <a:noFill/>
        </p:spPr>
        <p:txBody>
          <a:bodyPr wrap="none" rtlCol="0">
            <a:spAutoFit/>
          </a:bodyPr>
          <a:lstStyle/>
          <a:p>
            <a:pPr marR="0" indent="0" defTabSz="914400" fontAlgn="auto">
              <a:lnSpc>
                <a:spcPct val="100000"/>
              </a:lnSpc>
              <a:spcBef>
                <a:spcPts val="0"/>
              </a:spcBef>
              <a:spcAft>
                <a:spcPts val="0"/>
              </a:spcAft>
              <a:buClrTx/>
              <a:buSzTx/>
              <a:buFontTx/>
              <a:buNone/>
              <a:defRPr/>
            </a:pPr>
            <a:r>
              <a:rPr kumimoji="0" lang="en-US" altLang="zh-CN" sz="2000" b="1" i="0" kern="1200" cap="none" spc="0" normalizeH="0" baseline="0" noProof="0" dirty="0">
                <a:solidFill>
                  <a:srgbClr val="2C6089"/>
                </a:solidFill>
                <a:latin typeface="Noto Sans S Chinese Medium" panose="020B0600000000000000" charset="-122"/>
                <a:ea typeface="Noto Sans S Chinese Medium" panose="020B0600000000000000" charset="-122"/>
                <a:cs typeface="+mn-ea"/>
                <a:sym typeface="+mn-lt"/>
              </a:rPr>
              <a:t>LED</a:t>
            </a:r>
            <a:endParaRPr kumimoji="0" lang="en-US" altLang="zh-CN" sz="2000" b="1" i="0" kern="1200" cap="none" spc="0" normalizeH="0" baseline="0" noProof="0" dirty="0">
              <a:solidFill>
                <a:srgbClr val="2C6089"/>
              </a:solidFill>
              <a:latin typeface="Noto Sans S Chinese Medium" panose="020B0600000000000000" charset="-122"/>
              <a:ea typeface="Noto Sans S Chinese Medium" panose="020B0600000000000000" charset="-122"/>
              <a:cs typeface="+mn-ea"/>
              <a:sym typeface="+mn-lt"/>
            </a:endParaRPr>
          </a:p>
        </p:txBody>
      </p:sp>
      <p:sp>
        <p:nvSpPr>
          <p:cNvPr id="19" name="矩形: 圆角 16"/>
          <p:cNvSpPr/>
          <p:nvPr/>
        </p:nvSpPr>
        <p:spPr>
          <a:xfrm>
            <a:off x="282575" y="25209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09</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graphicFrame>
        <p:nvGraphicFramePr>
          <p:cNvPr id="20" name="表格 19"/>
          <p:cNvGraphicFramePr/>
          <p:nvPr>
            <p:custDataLst>
              <p:tags r:id="rId3"/>
            </p:custDataLst>
          </p:nvPr>
        </p:nvGraphicFramePr>
        <p:xfrm>
          <a:off x="355917" y="915039"/>
          <a:ext cx="6969760" cy="940435"/>
        </p:xfrm>
        <a:graphic>
          <a:graphicData uri="http://schemas.openxmlformats.org/drawingml/2006/table">
            <a:tbl>
              <a:tblPr firstRow="1" bandRow="1">
                <a:tableStyleId>{5C22544A-7EE6-4342-B048-85BDC9FD1C3A}</a:tableStyleId>
              </a:tblPr>
              <a:tblGrid>
                <a:gridCol w="6969760"/>
              </a:tblGrid>
              <a:tr h="443230">
                <a:tc>
                  <a:txBody>
                    <a:bodyPr/>
                    <a:lstStyle/>
                    <a:p>
                      <a:pPr algn="l">
                        <a:buNone/>
                      </a:pPr>
                      <a:r>
                        <a:rPr lang="en-US" altLang="zh-CN" b="1" dirty="0">
                          <a:latin typeface="Noto Sans S Chinese Bold" panose="020B0800000000000000" charset="-122"/>
                          <a:ea typeface="Noto Sans S Chinese Bold" panose="020B0800000000000000" charset="-122"/>
                        </a:rPr>
                        <a:t>LED</a:t>
                      </a:r>
                      <a:endParaRPr lang="en-US" altLang="zh-CN" b="1" dirty="0">
                        <a:latin typeface="Noto Sans S Chinese Bold" panose="020B0800000000000000" charset="-122"/>
                        <a:ea typeface="Noto Sans S Chinese Bold" panose="020B0800000000000000" charset="-122"/>
                      </a:endParaRPr>
                    </a:p>
                  </a:txBody>
                  <a:tcPr anchor="ctr"/>
                </a:tc>
              </a:tr>
              <a:tr h="497205">
                <a:tc>
                  <a:txBody>
                    <a:bodyPr/>
                    <a:lstStyle/>
                    <a:p>
                      <a:pPr indent="0" algn="l">
                        <a:buNone/>
                      </a:pPr>
                      <a:r>
                        <a:rPr sz="1400" b="0" dirty="0">
                          <a:solidFill>
                            <a:srgbClr val="0E071B"/>
                          </a:solidFill>
                        </a:rPr>
                        <a:t>4 LEDs to indicate the operating status of the product (can be configured through GPIO)</a:t>
                      </a:r>
                      <a:endParaRPr sz="1400" b="0" dirty="0">
                        <a:solidFill>
                          <a:srgbClr val="0E071B"/>
                        </a:solidFill>
                      </a:endParaRPr>
                    </a:p>
                  </a:txBody>
                  <a:tcPr marL="50800" marR="50800" marT="50800" marB="50800" anchor="ctr"/>
                </a:tc>
              </a:tr>
            </a:tbl>
          </a:graphicData>
        </a:graphic>
      </p:graphicFrame>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78000" y="9916160"/>
            <a:ext cx="4047490" cy="275590"/>
          </a:xfrm>
          <a:prstGeom prst="rect">
            <a:avLst/>
          </a:prstGeom>
          <a:noFill/>
        </p:spPr>
        <p:txBody>
          <a:bodyPr wrap="none" rtlCol="0" anchor="t">
            <a:spAutoFit/>
          </a:bodyPr>
          <a:lstStyle/>
          <a:p>
            <a:r>
              <a:rPr lang="en-US" altLang="zh-CN" sz="1200">
                <a:sym typeface="+mn-ea"/>
              </a:rPr>
              <a:t>Copyright©2020 </a:t>
            </a:r>
            <a:r>
              <a:rPr lang="zh-CN" altLang="zh-CN" sz="1200">
                <a:sym typeface="+mn-ea"/>
              </a:rPr>
              <a:t>硕天信息技术有限公司，保留所有权利</a:t>
            </a:r>
            <a:endParaRPr lang="zh-CN" altLang="zh-CN" sz="1200">
              <a:sym typeface="+mn-ea"/>
            </a:endParaRPr>
          </a:p>
        </p:txBody>
      </p:sp>
      <p:sp>
        <p:nvSpPr>
          <p:cNvPr id="4" name="文本框 3"/>
          <p:cNvSpPr txBox="1"/>
          <p:nvPr>
            <p:custDataLst>
              <p:tags r:id="rId2"/>
            </p:custDataLst>
          </p:nvPr>
        </p:nvSpPr>
        <p:spPr>
          <a:xfrm>
            <a:off x="849630" y="3107055"/>
            <a:ext cx="5387975" cy="4110990"/>
          </a:xfrm>
          <a:prstGeom prst="rect">
            <a:avLst/>
          </a:prstGeom>
          <a:noFill/>
        </p:spPr>
        <p:txBody>
          <a:bodyPr wrap="square" rtlCol="0" anchor="t">
            <a:noAutofit/>
          </a:bodyPr>
          <a:p>
            <a:pPr marL="12700" algn="l">
              <a:lnSpc>
                <a:spcPct val="100000"/>
              </a:lnSpc>
              <a:spcBef>
                <a:spcPts val="100"/>
              </a:spcBef>
            </a:pPr>
            <a:r>
              <a:rPr lang="en-US" altLang="zh-CN"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Welcome to visit us for more info or quotation:</a:t>
            </a:r>
            <a:endParaRPr lang="zh-CN" altLang="en-US" sz="1400"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gn="l">
              <a:lnSpc>
                <a:spcPct val="100000"/>
              </a:lnSpc>
              <a:spcBef>
                <a:spcPts val="100"/>
              </a:spcBef>
            </a:pPr>
            <a:endParaRPr lang="zh-CN" altLang="en-US" sz="1400"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gn="l">
              <a:lnSpc>
                <a:spcPct val="100000"/>
              </a:lnSpc>
              <a:spcBef>
                <a:spcPts val="100"/>
              </a:spcBef>
            </a:pPr>
            <a:endParaRPr lang="en-US" altLang="zh-CN" sz="1400"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gn="l" fontAlgn="auto">
              <a:lnSpc>
                <a:spcPct val="150000"/>
              </a:lnSpc>
              <a:spcBef>
                <a:spcPts val="100"/>
              </a:spcBef>
            </a:pPr>
            <a:r>
              <a:rPr lang="en-US" altLang="zh-CN"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SHENZHEN SHUOTIAN INFORMATION TECHNOLOGY CO.,LTD</a:t>
            </a:r>
            <a:endParaRPr lang="en-US" altLang="zh-CN" sz="1400"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nSpc>
                <a:spcPct val="150000"/>
              </a:lnSpc>
              <a:spcBef>
                <a:spcPts val="100"/>
              </a:spcBef>
            </a:pP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5/</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sym typeface="+mn-ea"/>
              </a:rPr>
              <a:t>F,Shenzhou</a:t>
            </a: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sym typeface="+mn-ea"/>
              </a:rPr>
              <a:t>Building,Bantian</a:t>
            </a: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 Street, </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sym typeface="+mn-ea"/>
              </a:rPr>
              <a:t>Longgang</a:t>
            </a: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 District, </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sym typeface="+mn-ea"/>
              </a:rPr>
              <a:t>Shenzhen,Guangdong</a:t>
            </a: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 Province, </a:t>
            </a:r>
            <a:endParaRPr lang="en-US" altLang="zh-CN" sz="1400" dirty="0">
              <a:solidFill>
                <a:schemeClr val="bg1"/>
              </a:solidFill>
              <a:latin typeface="微软雅黑" panose="020B0503020204020204" charset="-122"/>
              <a:ea typeface="微软雅黑" panose="020B0503020204020204" charset="-122"/>
              <a:cs typeface="微软雅黑" panose="020B0503020204020204" charset="-122"/>
            </a:endParaRPr>
          </a:p>
          <a:p>
            <a:pPr marL="12700">
              <a:lnSpc>
                <a:spcPct val="150000"/>
              </a:lnSpc>
              <a:spcBef>
                <a:spcPts val="100"/>
              </a:spcBef>
            </a:pP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sym typeface="+mn-ea"/>
              </a:rPr>
              <a:t>ChinaWeb</a:t>
            </a:r>
            <a:r>
              <a:rPr lang="zh-CN" altLang="en-US"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：www.sskycn.com</a:t>
            </a:r>
            <a:endParaRPr lang="zh-CN" altLang="en-US" sz="1400"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gn="l" fontAlgn="auto">
              <a:lnSpc>
                <a:spcPct val="150000"/>
              </a:lnSpc>
              <a:spcBef>
                <a:spcPts val="100"/>
              </a:spcBef>
            </a:pPr>
            <a:r>
              <a:rPr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E-mail：Natalie@sskycn.com</a:t>
            </a:r>
            <a:endParaRPr sz="1400" dirty="0">
              <a:solidFill>
                <a:schemeClr val="bg1"/>
              </a:solidFill>
              <a:uFillTx/>
              <a:latin typeface="微软雅黑" panose="020B0503020204020204" charset="-122"/>
              <a:ea typeface="微软雅黑" panose="020B0503020204020204" charset="-122"/>
              <a:cs typeface="微软雅黑" panose="020B0503020204020204" charset="-122"/>
              <a:sym typeface="+mn-ea"/>
            </a:endParaRPr>
          </a:p>
          <a:p>
            <a:pPr marL="12700" algn="l" fontAlgn="auto">
              <a:lnSpc>
                <a:spcPct val="150000"/>
              </a:lnSpc>
              <a:spcBef>
                <a:spcPts val="100"/>
              </a:spcBef>
            </a:pPr>
            <a:r>
              <a:rPr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Tel/WhatsAPP/Wechat: +86-13760857118</a:t>
            </a:r>
            <a:endParaRPr lang="zh-CN" altLang="en-US" sz="1400"/>
          </a:p>
        </p:txBody>
      </p:sp>
      <p:pic>
        <p:nvPicPr>
          <p:cNvPr id="3" name="图片 2" descr="logo-白色"/>
          <p:cNvPicPr>
            <a:picLocks noChangeAspect="1"/>
          </p:cNvPicPr>
          <p:nvPr>
            <p:custDataLst>
              <p:tags r:id="rId3"/>
            </p:custDataLst>
          </p:nvPr>
        </p:nvPicPr>
        <p:blipFill>
          <a:blip r:embed="rId4"/>
          <a:stretch>
            <a:fillRect/>
          </a:stretch>
        </p:blipFill>
        <p:spPr>
          <a:xfrm>
            <a:off x="487680" y="619125"/>
            <a:ext cx="2747010" cy="984885"/>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1825" name="officeArt object" descr="图片 3"/>
          <p:cNvPicPr>
            <a:picLocks noChangeAspect="1"/>
          </p:cNvPicPr>
          <p:nvPr/>
        </p:nvPicPr>
        <p:blipFill>
          <a:blip r:embed="rId1"/>
          <a:stretch>
            <a:fillRect/>
          </a:stretch>
        </p:blipFill>
        <p:spPr>
          <a:xfrm>
            <a:off x="381953" y="103505"/>
            <a:ext cx="1171575" cy="376555"/>
          </a:xfrm>
          <a:prstGeom prst="rect">
            <a:avLst/>
          </a:prstGeom>
          <a:ln w="12700" cap="flat">
            <a:noFill/>
            <a:miter lim="400000"/>
            <a:headEnd/>
            <a:tailEnd/>
          </a:ln>
          <a:effectLst/>
        </p:spPr>
      </p:pic>
      <p:pic>
        <p:nvPicPr>
          <p:cNvPr id="11" name="图片 10" descr="图片1"/>
          <p:cNvPicPr>
            <a:picLocks noChangeAspect="1"/>
          </p:cNvPicPr>
          <p:nvPr/>
        </p:nvPicPr>
        <p:blipFill>
          <a:blip r:embed="rId2"/>
          <a:stretch>
            <a:fillRect/>
          </a:stretch>
        </p:blipFill>
        <p:spPr>
          <a:xfrm>
            <a:off x="480378" y="2466340"/>
            <a:ext cx="586740" cy="185420"/>
          </a:xfrm>
          <a:prstGeom prst="rect">
            <a:avLst/>
          </a:prstGeom>
        </p:spPr>
      </p:pic>
      <p:sp>
        <p:nvSpPr>
          <p:cNvPr id="12" name="object 8"/>
          <p:cNvSpPr txBox="1">
            <a:spLocks noGrp="1"/>
          </p:cNvSpPr>
          <p:nvPr/>
        </p:nvSpPr>
        <p:spPr>
          <a:xfrm>
            <a:off x="479108" y="741045"/>
            <a:ext cx="6641465" cy="736854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fontAlgn="auto">
              <a:lnSpc>
                <a:spcPct val="150000"/>
              </a:lnSpc>
              <a:spcBef>
                <a:spcPts val="100"/>
              </a:spcBef>
            </a:pPr>
            <a:r>
              <a:rPr lang="zh-CN" altLang="en-US" sz="2000" b="1" spc="-185" dirty="0">
                <a:latin typeface="Noto Sans S Chinese Regular" panose="020B0500000000000000" charset="-122"/>
                <a:ea typeface="Noto Sans S Chinese Regular" panose="020B0500000000000000" charset="-122"/>
                <a:cs typeface="Noto Sans S Chinese Regular" panose="020B0500000000000000" charset="-122"/>
              </a:rPr>
              <a:t>Power and responsibility statement</a:t>
            </a:r>
            <a:endParaRPr lang="zh-CN" altLang="en-US" sz="2000" b="1"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No content of this publication may be reproduced, disseminated, transcribed, stored in a retrieval system, or translated into any human or computer language, in any form or by any means, without the written permission of the Company. The use of unauthorized copies of products not only infringes copyright but may prevent Shuotian Information Technology from providing accurate and up-to-date information to users and operators.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endParaRPr>
          </a:p>
          <a:p>
            <a:pPr marL="12700" algn="just" fontAlgn="auto">
              <a:lnSpc>
                <a:spcPct val="150000"/>
              </a:lnSpc>
              <a:spcBef>
                <a:spcPts val="100"/>
              </a:spcBef>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i</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s the trademark of Shenzhen Shuotian Information Technology Co., Ltd. All other trademarks, product logos and trade names mentioned in this manual are the property of their respective owners.</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The content of this manual is subject to change due to product version upgrade or other reasons. S</a:t>
            </a:r>
            <a:r>
              <a:rPr lang="en-US" altLang="zh-CN"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h</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uotian Information Technology Co., Ltd. reserves the right to modify the content of this manual without any notice or prompt. In laws and regulations allow range, day to recognize </a:t>
            </a:r>
            <a:r>
              <a:rPr lang="en-US" altLang="zh-CN"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Shuotian</a:t>
            </a:r>
            <a:r>
              <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rPr>
              <a:t> information technology co., LTD., in any case, all wrong because of the use of this product manual or this website content and cause of the accident, negligence, contract damage, defamation, copyright or intellectual property infringement and any special, incidental, indirect, secondary loss compensation, no any profits, data, and to compensate the loss of goodwill or anticipated savings, also does not assume any legal liability.</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cs typeface="微软雅黑" panose="020B0503020204020204" charset="-122"/>
              <a:sym typeface="+mn-ea"/>
            </a:endParaRPr>
          </a:p>
          <a:p>
            <a:pPr marL="12700" fontAlgn="auto">
              <a:lnSpc>
                <a:spcPct val="150000"/>
              </a:lnSpc>
              <a:spcBef>
                <a:spcPts val="100"/>
              </a:spcBef>
            </a:pPr>
            <a:endParaRPr lang="zh-CN" altLang="en-US" sz="1400">
              <a:solidFill>
                <a:schemeClr val="tx1">
                  <a:lumMod val="75000"/>
                  <a:lumOff val="25000"/>
                </a:schemeClr>
              </a:solidFill>
              <a:latin typeface="Noto Sans S Chinese Regular" panose="020B0500000000000000" charset="-122"/>
              <a:ea typeface="Noto Sans S Chinese Regular" panose="020B0500000000000000" charset="-122"/>
              <a:cs typeface="Noto Sans S Chinese Regular" panose="020B0500000000000000" charset="-122"/>
              <a:sym typeface="+mn-ea"/>
            </a:endParaRPr>
          </a:p>
          <a:p>
            <a:pPr marL="12700" fontAlgn="auto">
              <a:lnSpc>
                <a:spcPct val="150000"/>
              </a:lnSpc>
              <a:spcBef>
                <a:spcPts val="100"/>
              </a:spcBef>
            </a:pPr>
            <a:r>
              <a:rPr lang="zh-CN" altLang="en-US" sz="2000" spc="-185" dirty="0">
                <a:latin typeface="Noto Sans S Chinese Medium" panose="020B0600000000000000" charset="-122"/>
                <a:ea typeface="Noto Sans S Chinese Medium" panose="020B0600000000000000" charset="-122"/>
                <a:sym typeface="+mn-ea"/>
              </a:rPr>
              <a:t>Security statement</a:t>
            </a:r>
            <a:endParaRPr lang="zh-CN" altLang="en-US" sz="2000" spc="-185" dirty="0">
              <a:latin typeface="Noto Sans S Chinese Medium" panose="020B0600000000000000" charset="-122"/>
              <a:ea typeface="Noto Sans S Chinese Medium" panose="020B0600000000000000" charset="-122"/>
              <a:sym typeface="+mn-ea"/>
            </a:endParaRPr>
          </a:p>
          <a:p>
            <a:pPr marL="12700"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Please read the safety and compatibility information of the product before powering it up.</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fontAlgn="auto">
              <a:lnSpc>
                <a:spcPct val="150000"/>
              </a:lnSpc>
              <a:spcBef>
                <a:spcPts val="100"/>
              </a:spcBef>
            </a:pPr>
            <a:endParaRPr lang="zh-CN" altLang="en-US" sz="1400">
              <a:solidFill>
                <a:schemeClr val="tx1"/>
              </a:solidFill>
              <a:latin typeface="Noto Sans S Chinese Regular" panose="020B0500000000000000" charset="-122"/>
              <a:ea typeface="Noto Sans S Chinese Regular" panose="020B0500000000000000" charset="-122"/>
            </a:endParaRPr>
          </a:p>
          <a:p>
            <a:pPr marL="12700" fontAlgn="auto">
              <a:lnSpc>
                <a:spcPct val="150000"/>
              </a:lnSpc>
              <a:spcBef>
                <a:spcPts val="100"/>
              </a:spcBef>
            </a:pPr>
            <a:r>
              <a:rPr lang="zh-CN" altLang="en-US" sz="2000" spc="-185" dirty="0">
                <a:latin typeface="Noto Sans S Chinese Medium" panose="020B0600000000000000" charset="-122"/>
                <a:ea typeface="Noto Sans S Chinese Medium" panose="020B0600000000000000" charset="-122"/>
                <a:sym typeface="+mn-ea"/>
              </a:rPr>
              <a:t>Environmental statement</a:t>
            </a:r>
            <a:endParaRPr lang="zh-CN" altLang="en-US" sz="2000" spc="-185" dirty="0">
              <a:latin typeface="Noto Sans S Chinese Medium" panose="020B0600000000000000" charset="-122"/>
              <a:ea typeface="Noto Sans S Chinese Medium" panose="020B0600000000000000"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The product conforms to the design requirements of environmental protection. The storage, use and disposal of the product shall comply with the requirements of relevant national laws and regulations.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algn="just" fontAlgn="auto">
              <a:lnSpc>
                <a:spcPct val="150000"/>
              </a:lnSpc>
              <a:spcBef>
                <a:spcPts val="100"/>
              </a:spcBef>
            </a:pPr>
            <a:endParaRPr lang="zh-CN" altLang="en-US" sz="1000" spc="-185" dirty="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algn="just" fontAlgn="auto">
              <a:lnSpc>
                <a:spcPct val="150000"/>
              </a:lnSpc>
              <a:spcBef>
                <a:spcPts val="100"/>
              </a:spcBef>
            </a:pPr>
            <a:r>
              <a:rPr lang="en-US" altLang="zh-CN" sz="2000" spc="-185" dirty="0">
                <a:latin typeface="Noto Sans S Chinese Medium" panose="020B0600000000000000" charset="-122"/>
                <a:ea typeface="Noto Sans S Chinese Medium" panose="020B0600000000000000" charset="-122"/>
                <a:sym typeface="+mn-ea"/>
              </a:rPr>
              <a:t>R</a:t>
            </a:r>
            <a:r>
              <a:rPr lang="zh-CN" altLang="en-US" sz="2000" spc="-185" dirty="0">
                <a:latin typeface="Noto Sans S Chinese Medium" panose="020B0600000000000000" charset="-122"/>
                <a:ea typeface="Noto Sans S Chinese Medium" panose="020B0600000000000000" charset="-122"/>
                <a:sym typeface="+mn-ea"/>
              </a:rPr>
              <a:t>evision record</a:t>
            </a:r>
            <a:endParaRPr lang="zh-CN" altLang="en-US" sz="2000" spc="-185" dirty="0">
              <a:latin typeface="Noto Sans S Chinese Medium" panose="020B0600000000000000" charset="-122"/>
              <a:ea typeface="Noto Sans S Chinese Medium" panose="020B0600000000000000"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rPr>
              <a:t>The revision record accumulates the notes for each manual update, and the latest version of the manual contains all previous manual updates.</a:t>
            </a:r>
            <a:endParaRPr lang="zh-CN" altLang="en-US" sz="1000">
              <a:solidFill>
                <a:schemeClr val="tx1">
                  <a:lumMod val="75000"/>
                  <a:lumOff val="25000"/>
                </a:schemeClr>
              </a:solidFill>
              <a:latin typeface="Noto Sans S Chinese Bold" panose="020B0800000000000000" charset="-122"/>
              <a:ea typeface="Noto Sans S Chinese Bold" panose="020B0800000000000000" charset="-122"/>
              <a:sym typeface="+mn-ea"/>
            </a:endParaRPr>
          </a:p>
        </p:txBody>
      </p:sp>
      <p:sp>
        <p:nvSpPr>
          <p:cNvPr id="2" name="文本框 1"/>
          <p:cNvSpPr txBox="1"/>
          <p:nvPr/>
        </p:nvSpPr>
        <p:spPr>
          <a:xfrm>
            <a:off x="969328"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3" name="object 4"/>
          <p:cNvSpPr/>
          <p:nvPr/>
        </p:nvSpPr>
        <p:spPr>
          <a:xfrm>
            <a:off x="456883"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4" name="object 3"/>
          <p:cNvSpPr/>
          <p:nvPr/>
        </p:nvSpPr>
        <p:spPr>
          <a:xfrm>
            <a:off x="455612"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5" name="object 24"/>
          <p:cNvSpPr txBox="1">
            <a:spLocks noGrp="1"/>
          </p:cNvSpPr>
          <p:nvPr/>
        </p:nvSpPr>
        <p:spPr>
          <a:xfrm>
            <a:off x="657657"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8"/>
          <p:cNvSpPr txBox="1">
            <a:spLocks noGrp="1"/>
          </p:cNvSpPr>
          <p:nvPr/>
        </p:nvSpPr>
        <p:spPr>
          <a:xfrm>
            <a:off x="658178" y="1520190"/>
            <a:ext cx="6445885" cy="684784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ctr">
              <a:lnSpc>
                <a:spcPct val="100000"/>
              </a:lnSpc>
              <a:spcBef>
                <a:spcPts val="100"/>
              </a:spcBef>
            </a:pPr>
            <a:r>
              <a:rPr lang="en-US" altLang="zh-CN" sz="2800" b="1" spc="-185" dirty="0">
                <a:latin typeface="Noto Sans S Chinese Bold" panose="020B0800000000000000" charset="-122"/>
                <a:ea typeface="Noto Sans S Chinese Bold" panose="020B0800000000000000" charset="-122"/>
              </a:rPr>
              <a:t>D</a:t>
            </a:r>
            <a:r>
              <a:rPr lang="zh-CN" altLang="en-US" sz="2800" b="1" spc="-185" dirty="0">
                <a:latin typeface="Noto Sans S Chinese Bold" panose="020B0800000000000000" charset="-122"/>
                <a:ea typeface="Noto Sans S Chinese Bold" panose="020B0800000000000000" charset="-122"/>
              </a:rPr>
              <a:t>irectory</a:t>
            </a:r>
            <a:endParaRPr lang="zh-CN" altLang="en-US" sz="2800" b="1" spc="-185" dirty="0">
              <a:latin typeface="Noto Sans S Chinese Bold" panose="020B0800000000000000" charset="-122"/>
              <a:ea typeface="Noto Sans S Chinese Bold" panose="020B0800000000000000" charset="-122"/>
            </a:endParaRPr>
          </a:p>
          <a:p>
            <a:pPr marL="12700" fontAlgn="auto">
              <a:lnSpc>
                <a:spcPct val="150000"/>
              </a:lnSpc>
              <a:spcBef>
                <a:spcPts val="100"/>
              </a:spcBef>
            </a:pPr>
            <a:endParaRPr lang="zh-CN" altLang="en-US" sz="1200" spc="-185" dirty="0">
              <a:latin typeface="微软雅黑" panose="020B0503020204020204" charset="-122"/>
              <a:ea typeface="微软雅黑" panose="020B0503020204020204" charset="-122"/>
              <a:cs typeface="微软雅黑" panose="020B0503020204020204" charset="-122"/>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     </a:t>
            </a:r>
            <a:r>
              <a:rPr lang="zh-CN" altLang="en-US" sz="1600">
                <a:latin typeface="Noto Sans S Chinese Medium" panose="020B0600000000000000" charset="-122"/>
                <a:ea typeface="Noto Sans S Chinese Medium" panose="020B0600000000000000" charset="-122"/>
                <a:cs typeface="微软雅黑" panose="020B0503020204020204" charset="-122"/>
                <a:sym typeface="+mn-ea"/>
              </a:rPr>
              <a:t>Product characteristics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800">
                <a:latin typeface="Noto Sans S Chinese Medium" panose="020B0600000000000000" charset="-122"/>
                <a:ea typeface="Noto Sans S Chinese Medium" panose="020B0600000000000000" charset="-122"/>
                <a:cs typeface="微软雅黑" panose="020B0503020204020204" charset="-122"/>
                <a:sym typeface="+mn-ea"/>
              </a:rPr>
              <a:t> </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4-5</a:t>
            </a:r>
            <a:endParaRPr lang="zh-CN" altLang="en-US"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2.     </a:t>
            </a:r>
            <a:r>
              <a:rPr sz="1600">
                <a:latin typeface="Noto Sans S Chinese Medium" panose="020B0600000000000000" charset="-122"/>
                <a:ea typeface="Noto Sans S Chinese Medium" panose="020B0600000000000000" charset="-122"/>
                <a:cs typeface="微软雅黑" panose="020B0503020204020204" charset="-122"/>
                <a:sym typeface="+mn-ea"/>
              </a:rPr>
              <a:t>Application scenarios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6-</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7</a:t>
            </a:r>
            <a:endParaRPr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3.     </a:t>
            </a:r>
            <a:r>
              <a:rPr lang="zh-CN" altLang="en-US" sz="1600">
                <a:latin typeface="Noto Sans S Chinese Medium" panose="020B0600000000000000" charset="-122"/>
                <a:ea typeface="Noto Sans S Chinese Medium" panose="020B0600000000000000" charset="-122"/>
                <a:cs typeface="微软雅黑" panose="020B0503020204020204" charset="-122"/>
                <a:sym typeface="+mn-ea"/>
              </a:rPr>
              <a:t>Hardware specifications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8</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4.     Wlan Specification</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800">
                <a:latin typeface="Noto Sans S Chinese Medium" panose="020B0600000000000000" charset="-122"/>
                <a:ea typeface="Noto Sans S Chinese Medium" panose="020B0600000000000000" charset="-122"/>
                <a:cs typeface="微软雅黑" panose="020B0503020204020204" charset="-122"/>
                <a:sym typeface="+mn-ea"/>
              </a:rPr>
              <a:t> </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9</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5.     </a:t>
            </a:r>
            <a:r>
              <a:rPr sz="1600">
                <a:latin typeface="Noto Sans S Chinese Medium" panose="020B0600000000000000" charset="-122"/>
                <a:ea typeface="Noto Sans S Chinese Medium" panose="020B0600000000000000" charset="-122"/>
                <a:cs typeface="微软雅黑" panose="020B0503020204020204" charset="-122"/>
                <a:sym typeface="+mn-ea"/>
              </a:rPr>
              <a:t>Receive sensitivity</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10</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6.     </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Wlan antennas Specification</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7.     Power and Power Consumption</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8.     Software features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9.     LED</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13</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10.     P</a:t>
            </a:r>
            <a:r>
              <a:rPr sz="1600">
                <a:latin typeface="Noto Sans S Chinese Medium" panose="020B0600000000000000" charset="-122"/>
                <a:ea typeface="Noto Sans S Chinese Medium" panose="020B0600000000000000" charset="-122"/>
                <a:cs typeface="微软雅黑" panose="020B0503020204020204" charset="-122"/>
                <a:sym typeface="+mn-ea"/>
              </a:rPr>
              <a:t>hysical properties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13</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11.    </a:t>
            </a:r>
            <a:r>
              <a:rPr sz="1600">
                <a:latin typeface="Noto Sans S Chinese Medium" panose="020B0600000000000000" charset="-122"/>
                <a:ea typeface="Noto Sans S Chinese Medium" panose="020B0600000000000000" charset="-122"/>
                <a:cs typeface="微软雅黑" panose="020B0503020204020204" charset="-122"/>
                <a:sym typeface="+mn-ea"/>
              </a:rPr>
              <a:t>Environmental indicators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13</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12.</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    </a:t>
            </a:r>
            <a:r>
              <a:rPr lang="en-US" sz="1600">
                <a:latin typeface="Noto Sans S Chinese Medium" panose="020B0600000000000000" charset="-122"/>
                <a:ea typeface="Noto Sans S Chinese Medium" panose="020B0600000000000000" charset="-122"/>
                <a:cs typeface="微软雅黑" panose="020B0503020204020204" charset="-122"/>
                <a:sym typeface="+mn-ea"/>
              </a:rPr>
              <a:t>Contact Details</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zh-CN" altLang="en-US" sz="800">
                <a:latin typeface="Noto Sans S Chinese Medium" panose="020B0600000000000000" charset="-122"/>
                <a:ea typeface="Noto Sans S Chinese Medium" panose="020B0600000000000000" charset="-122"/>
                <a:cs typeface="微软雅黑" panose="020B0503020204020204" charset="-122"/>
                <a:sym typeface="+mn-ea"/>
              </a:rPr>
              <a:t>···</a:t>
            </a:r>
            <a:r>
              <a:rPr lang="en-US" altLang="zh-CN" sz="1600">
                <a:latin typeface="Noto Sans S Chinese Medium" panose="020B0600000000000000" charset="-122"/>
                <a:ea typeface="Noto Sans S Chinese Medium" panose="020B0600000000000000" charset="-122"/>
                <a:cs typeface="微软雅黑" panose="020B0503020204020204" charset="-122"/>
                <a:sym typeface="+mn-ea"/>
              </a:rPr>
              <a:t>14</a:t>
            </a: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endParaRPr lang="en-US" altLang="zh-CN" sz="1600" spc="-185" dirty="0">
              <a:latin typeface="Noto Sans S Chinese Medium" panose="020B0600000000000000" charset="-122"/>
              <a:ea typeface="Noto Sans S Chinese Medium" panose="020B0600000000000000" charset="-122"/>
              <a:cs typeface="微软雅黑" panose="020B0503020204020204" charset="-122"/>
              <a:sym typeface="+mn-ea"/>
            </a:endParaRPr>
          </a:p>
        </p:txBody>
      </p:sp>
      <p:pic>
        <p:nvPicPr>
          <p:cNvPr id="1073741825" name="officeArt object" descr="图片 3"/>
          <p:cNvPicPr>
            <a:picLocks noChangeAspect="1"/>
          </p:cNvPicPr>
          <p:nvPr/>
        </p:nvPicPr>
        <p:blipFill>
          <a:blip r:embed="rId1"/>
          <a:stretch>
            <a:fillRect/>
          </a:stretch>
        </p:blipFill>
        <p:spPr>
          <a:xfrm>
            <a:off x="358458" y="258445"/>
            <a:ext cx="1171575" cy="376555"/>
          </a:xfrm>
          <a:prstGeom prst="rect">
            <a:avLst/>
          </a:prstGeom>
          <a:ln w="12700" cap="flat">
            <a:noFill/>
            <a:miter lim="400000"/>
            <a:headEnd/>
            <a:tailEnd/>
          </a:ln>
          <a:effectLst/>
        </p:spPr>
      </p:pic>
      <p:sp>
        <p:nvSpPr>
          <p:cNvPr id="30" name="object 3"/>
          <p:cNvSpPr/>
          <p:nvPr/>
        </p:nvSpPr>
        <p:spPr>
          <a:xfrm>
            <a:off x="455612"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883"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657"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1" name="文本框 20"/>
          <p:cNvSpPr txBox="1"/>
          <p:nvPr/>
        </p:nvSpPr>
        <p:spPr>
          <a:xfrm>
            <a:off x="968693"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10" name="object 8"/>
          <p:cNvSpPr txBox="1">
            <a:spLocks noGrp="1"/>
          </p:cNvSpPr>
          <p:nvPr/>
        </p:nvSpPr>
        <p:spPr>
          <a:xfrm>
            <a:off x="565785" y="511810"/>
            <a:ext cx="6504940" cy="823531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2000"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lvl="0" indent="0" algn="just" fontAlgn="auto">
              <a:lnSpc>
                <a:spcPct val="150000"/>
              </a:lnSpc>
              <a:spcBef>
                <a:spcPts val="100"/>
              </a:spcBef>
              <a:buNone/>
            </a:pPr>
            <a:r>
              <a:rPr sz="1400">
                <a:solidFill>
                  <a:schemeClr val="tx1">
                    <a:lumMod val="75000"/>
                    <a:lumOff val="25000"/>
                  </a:schemeClr>
                </a:solidFill>
                <a:sym typeface="+mn-ea"/>
              </a:rPr>
              <a:t>BL6000X – Intrinsically safe wifi6AP wireless communication system</a:t>
            </a:r>
            <a:endParaRPr sz="1400">
              <a:solidFill>
                <a:schemeClr val="tx1">
                  <a:lumMod val="75000"/>
                  <a:lumOff val="25000"/>
                </a:schemeClr>
              </a:solidFill>
              <a:sym typeface="+mn-ea"/>
            </a:endParaRPr>
          </a:p>
          <a:p>
            <a:pPr marL="12700" lvl="0" indent="0" algn="just" fontAlgn="auto">
              <a:lnSpc>
                <a:spcPct val="150000"/>
              </a:lnSpc>
              <a:spcBef>
                <a:spcPts val="100"/>
              </a:spcBef>
              <a:buNone/>
            </a:pPr>
            <a:r>
              <a:rPr sz="1400">
                <a:solidFill>
                  <a:schemeClr val="tx1">
                    <a:lumMod val="75000"/>
                    <a:lumOff val="25000"/>
                  </a:schemeClr>
                </a:solidFill>
                <a:sym typeface="+mn-ea"/>
              </a:rPr>
              <a:t>BL6000X is a (802.11ax) standard Wi-Fi 6 mining AP. This product adopts the IPQ6000+QCA8075+QCN5052+QCN5022 solution architecture and can support 2.4GHz (2×2)+5.8GHz (2×2) dual-band to provide services at the same time. The overall rate is up to 1.775Gbps. The product hardware design meets intrinsic safety requirements. , highly reliable power supply multi-level protection and port protection design can ensure that BL6000X wireless products can work in harsh industrial control environments for a long time.</a:t>
            </a:r>
            <a:endParaRPr sz="1400">
              <a:solidFill>
                <a:schemeClr val="tx1">
                  <a:lumMod val="75000"/>
                  <a:lumOff val="25000"/>
                </a:schemeClr>
              </a:solidFill>
              <a:sym typeface="+mn-ea"/>
            </a:endParaRPr>
          </a:p>
          <a:p>
            <a:pPr marL="12700" lvl="0" indent="0" algn="just" fontAlgn="auto">
              <a:lnSpc>
                <a:spcPct val="150000"/>
              </a:lnSpc>
              <a:spcBef>
                <a:spcPts val="100"/>
              </a:spcBef>
              <a:buNone/>
            </a:pPr>
            <a:r>
              <a:rPr sz="1400">
                <a:solidFill>
                  <a:schemeClr val="tx1">
                    <a:lumMod val="75000"/>
                    <a:lumOff val="25000"/>
                  </a:schemeClr>
                </a:solidFill>
                <a:sym typeface="+mn-ea"/>
              </a:rPr>
              <a:t>In terms of application, BL6000 has superior wireless coverage performance and strong anti-interference. It also supports millisecond-level Mesh seamless and fast switching roaming technology and cascading self-organizing network technology. The PTP network can reach 900M within 800 meters, and has high concurrent processing performance of up to 200. It provides a stable communication environment with low latency, high bandwidth, high concurrency and fast roaming for underground wireless communication in coal mines, and is widely used in underground wireless communication systems.</a:t>
            </a:r>
            <a:endParaRPr sz="1400">
              <a:solidFill>
                <a:schemeClr val="tx1">
                  <a:lumMod val="75000"/>
                  <a:lumOff val="25000"/>
                </a:schemeClr>
              </a:solidFill>
              <a:sym typeface="+mn-ea"/>
            </a:endParaRPr>
          </a:p>
          <a:p>
            <a:pPr marL="12700" lvl="0" indent="0" algn="just" fontAlgn="auto">
              <a:lnSpc>
                <a:spcPct val="150000"/>
              </a:lnSpc>
              <a:spcBef>
                <a:spcPts val="100"/>
              </a:spcBef>
              <a:buNone/>
            </a:pPr>
            <a:endParaRPr lang="zh-CN" altLang="en-US" sz="1400">
              <a:solidFill>
                <a:schemeClr val="tx1">
                  <a:lumMod val="75000"/>
                  <a:lumOff val="25000"/>
                </a:schemeClr>
              </a:solidFill>
              <a:sym typeface="+mn-ea"/>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57339" y="9835629"/>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18" name="矩形: 圆角 16"/>
          <p:cNvSpPr/>
          <p:nvPr/>
        </p:nvSpPr>
        <p:spPr>
          <a:xfrm>
            <a:off x="565785" y="452120"/>
            <a:ext cx="549910" cy="518160"/>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19" name="文本框 18"/>
          <p:cNvSpPr txBox="1"/>
          <p:nvPr/>
        </p:nvSpPr>
        <p:spPr>
          <a:xfrm>
            <a:off x="1115858" y="511505"/>
            <a:ext cx="297307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rPr>
              <a:t>Product characteristics</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27" name="文本框 26"/>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a:t>
            </a:r>
            <a:r>
              <a:rPr sz="1000" spc="-55" dirty="0">
                <a:solidFill>
                  <a:srgbClr val="0556A5"/>
                </a:solidFill>
                <a:cs typeface="Calibri" panose="020F0502020204030204"/>
                <a:sym typeface="+mn-ea"/>
              </a:rPr>
              <a:t>.sskycn.com</a:t>
            </a:r>
            <a:endParaRPr lang="zh-CN" altLang="zh-CN" sz="1000" spc="-55" dirty="0">
              <a:solidFill>
                <a:srgbClr val="0556A5"/>
              </a:solidFill>
              <a:cs typeface="Calibri" panose="020F0502020204030204"/>
              <a:sym typeface="+mn-ea"/>
            </a:endParaRPr>
          </a:p>
        </p:txBody>
      </p:sp>
      <p:pic>
        <p:nvPicPr>
          <p:cNvPr id="3" name="图片 2" descr="BL6000X"/>
          <p:cNvPicPr>
            <a:picLocks noChangeAspect="1"/>
          </p:cNvPicPr>
          <p:nvPr>
            <p:custDataLst>
              <p:tags r:id="rId1"/>
            </p:custDataLst>
          </p:nvPr>
        </p:nvPicPr>
        <p:blipFill>
          <a:blip r:embed="rId2"/>
          <a:stretch>
            <a:fillRect/>
          </a:stretch>
        </p:blipFill>
        <p:spPr>
          <a:xfrm>
            <a:off x="1558925" y="6024245"/>
            <a:ext cx="4439285" cy="3424555"/>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10" name="object 8"/>
          <p:cNvSpPr txBox="1">
            <a:spLocks noGrp="1"/>
          </p:cNvSpPr>
          <p:nvPr/>
        </p:nvSpPr>
        <p:spPr>
          <a:xfrm>
            <a:off x="565785" y="511810"/>
            <a:ext cx="6504940" cy="914082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10000"/>
              </a:lnSpc>
              <a:spcBef>
                <a:spcPts val="100"/>
              </a:spcBef>
            </a:pPr>
            <a:r>
              <a:rPr sz="1400">
                <a:solidFill>
                  <a:schemeClr val="tx1">
                    <a:lumMod val="75000"/>
                    <a:lumOff val="25000"/>
                  </a:schemeClr>
                </a:solidFill>
                <a:sym typeface="+mn-ea"/>
              </a:rPr>
              <a:t>BL6000 supports omnidirectional/directional antennas and dual radio frequency 2.4GHz+5GHz working simultaneously. The maximum rate of the 2.4GHz band is 575Mbps, the maximum rate of the 5GHz band is 1.2Gbps, and the overall rate can reach 1.775Gbps;</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Supports 4×GE electrical port (LAN), 1×GE electrical port (WAN), 1×GE optical port, and can optionally expand 5G Internet;</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Supports 6KV overvoltage protection for the Ethernet interface and operates in a wide temperature range of -40℃~+75℃, fully meeting the requirements of industrial-grade use;</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The external antenna port supports 5KV antenna feed and lightning protection;</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The whole machine is designed with low power consumption, the full load power consumption of WIFI single machine is ≤9W, and the full load power consumption of extended 5G Internet is ≤13W;</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2. Product main features</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Wi-Fi 6 (802.11ax) standard</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802.11ax is the latest generation Wi-Fi standard of IEEE802.11, which can improve user access capacity and bandwidth in high-density access scenarios, reduce business delays, and enhance wireless transmission experience;</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Supports 2.4GHz+5GHz dual-band MU-MIMO, allowing the AP to send data to multiple terminals at the same time, doubling the utilization rate of wireless spectrum resources;</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Supports 1024QAM modulation, and the data transmission efficiency is 25% higher than 802.11ac;</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Support OFDMA technology, using different subcarriers to transmit data to multiple terminals at the same time, reducing delays and improving network efficiency;</a:t>
            </a:r>
            <a:endParaRPr sz="1400">
              <a:solidFill>
                <a:schemeClr val="tx1">
                  <a:lumMod val="75000"/>
                  <a:lumOff val="25000"/>
                </a:schemeClr>
              </a:solidFill>
              <a:sym typeface="+mn-ea"/>
            </a:endParaRPr>
          </a:p>
          <a:p>
            <a:pPr marL="12700">
              <a:lnSpc>
                <a:spcPct val="110000"/>
              </a:lnSpc>
              <a:spcBef>
                <a:spcPts val="100"/>
              </a:spcBef>
            </a:pPr>
            <a:r>
              <a:rPr sz="1400">
                <a:solidFill>
                  <a:schemeClr val="tx1">
                    <a:lumMod val="75000"/>
                    <a:lumOff val="25000"/>
                  </a:schemeClr>
                </a:solidFill>
                <a:sym typeface="+mn-ea"/>
              </a:rPr>
              <a:t>Support spatial multiplexing technology to reduce co-channel interference;</a:t>
            </a:r>
            <a:endParaRPr sz="1400">
              <a:solidFill>
                <a:schemeClr val="tx1">
                  <a:lumMod val="75000"/>
                  <a:lumOff val="25000"/>
                </a:schemeClr>
              </a:solidFill>
              <a:sym typeface="+mn-ea"/>
            </a:endParaRPr>
          </a:p>
          <a:p>
            <a:pPr marL="12700">
              <a:lnSpc>
                <a:spcPct val="100000"/>
              </a:lnSpc>
              <a:spcBef>
                <a:spcPts val="100"/>
              </a:spcBef>
            </a:pPr>
            <a:r>
              <a:rPr lang="zh-CN" altLang="en-US" sz="1400">
                <a:solidFill>
                  <a:schemeClr val="tx1">
                    <a:lumMod val="75000"/>
                    <a:lumOff val="25000"/>
                  </a:schemeClr>
                </a:solidFill>
                <a:sym typeface="+mn-ea"/>
              </a:rPr>
              <a:t>Supports target wake-up time mechanism, allowing AP and terminals to negotiate wake-up time to save energy consumption and conflicts;</a:t>
            </a:r>
            <a:endParaRPr lang="zh-CN" altLang="en-US" sz="1400">
              <a:solidFill>
                <a:schemeClr val="tx1">
                  <a:lumMod val="75000"/>
                  <a:lumOff val="25000"/>
                </a:schemeClr>
              </a:solidFill>
              <a:sym typeface="+mn-ea"/>
            </a:endParaRPr>
          </a:p>
          <a:p>
            <a:pPr marL="12700">
              <a:lnSpc>
                <a:spcPct val="100000"/>
              </a:lnSpc>
              <a:spcBef>
                <a:spcPts val="100"/>
              </a:spcBef>
            </a:pPr>
            <a:r>
              <a:rPr lang="zh-CN" altLang="en-US" sz="1400">
                <a:solidFill>
                  <a:schemeClr val="tx1">
                    <a:lumMod val="75000"/>
                    <a:lumOff val="25000"/>
                  </a:schemeClr>
                </a:solidFill>
                <a:sym typeface="+mn-ea"/>
              </a:rPr>
              <a:t>Mesh flexible networking, fast and seamless roaming switching</a:t>
            </a:r>
            <a:endParaRPr lang="zh-CN" altLang="en-US" sz="1400">
              <a:solidFill>
                <a:schemeClr val="tx1">
                  <a:lumMod val="75000"/>
                  <a:lumOff val="25000"/>
                </a:schemeClr>
              </a:solidFill>
              <a:sym typeface="+mn-ea"/>
            </a:endParaRPr>
          </a:p>
          <a:p>
            <a:pPr marL="12700">
              <a:lnSpc>
                <a:spcPct val="100000"/>
              </a:lnSpc>
              <a:spcBef>
                <a:spcPts val="100"/>
              </a:spcBef>
            </a:pPr>
            <a:r>
              <a:rPr lang="zh-CN" altLang="en-US" sz="1400">
                <a:solidFill>
                  <a:schemeClr val="tx1">
                    <a:lumMod val="75000"/>
                    <a:lumOff val="25000"/>
                  </a:schemeClr>
                </a:solidFill>
                <a:sym typeface="+mn-ea"/>
              </a:rPr>
              <a:t>It adopts advanced Mesh self-organizing network technology to ensure that the network will not be dropped after the device goes offline within the effective antenna coverage. It also supports wireless ring network and hybrid networking. It fully supports 802.11kvr routing node roaming switching technology, and millisecond-level high-speed switching accelerates the rapid deployment of wireless networks and rapid channel switching selection, providing effective support for wireless mobile communication solutions.</a:t>
            </a:r>
            <a:endParaRPr lang="zh-CN" altLang="en-US" sz="1400">
              <a:solidFill>
                <a:schemeClr val="tx1">
                  <a:lumMod val="75000"/>
                  <a:lumOff val="25000"/>
                </a:schemeClr>
              </a:solidFill>
              <a:sym typeface="+mn-ea"/>
            </a:endParaRPr>
          </a:p>
          <a:p>
            <a:pPr marL="12700">
              <a:lnSpc>
                <a:spcPct val="100000"/>
              </a:lnSpc>
              <a:spcBef>
                <a:spcPts val="100"/>
              </a:spcBef>
            </a:pPr>
            <a:r>
              <a:rPr lang="zh-CN" altLang="en-US" sz="1400">
                <a:solidFill>
                  <a:schemeClr val="tx1">
                    <a:lumMod val="75000"/>
                    <a:lumOff val="25000"/>
                  </a:schemeClr>
                </a:solidFill>
                <a:sym typeface="+mn-ea"/>
              </a:rPr>
              <a:t>AP+AC flexible management AP intelligent alarm</a:t>
            </a:r>
            <a:endParaRPr lang="zh-CN" altLang="en-US" sz="1400">
              <a:solidFill>
                <a:schemeClr val="tx1">
                  <a:lumMod val="75000"/>
                  <a:lumOff val="25000"/>
                </a:schemeClr>
              </a:solidFill>
              <a:sym typeface="+mn-ea"/>
            </a:endParaRPr>
          </a:p>
          <a:p>
            <a:pPr marL="12700">
              <a:lnSpc>
                <a:spcPct val="100000"/>
              </a:lnSpc>
              <a:spcBef>
                <a:spcPts val="100"/>
              </a:spcBef>
            </a:pPr>
            <a:r>
              <a:rPr lang="zh-CN" altLang="en-US" sz="1400">
                <a:solidFill>
                  <a:schemeClr val="tx1">
                    <a:lumMod val="75000"/>
                    <a:lumOff val="25000"/>
                  </a:schemeClr>
                </a:solidFill>
                <a:sym typeface="+mn-ea"/>
              </a:rPr>
              <a:t>The product supports flexible management. In addition to supporting large AC management, a single AP also supports micro AC management mode, which can be used for centralized management of small wireless networks. It has a patented AP intelligent alarm function. Large ACs can manage 500-5000 mining APs at the same time. .</a:t>
            </a:r>
            <a:endParaRPr lang="zh-CN" altLang="en-US" sz="1400">
              <a:solidFill>
                <a:schemeClr val="tx1">
                  <a:lumMod val="75000"/>
                  <a:lumOff val="25000"/>
                </a:schemeClr>
              </a:solidFill>
              <a:sym typeface="+mn-ea"/>
            </a:endParaRPr>
          </a:p>
          <a:p>
            <a:pPr marL="12700">
              <a:lnSpc>
                <a:spcPct val="100000"/>
              </a:lnSpc>
              <a:spcBef>
                <a:spcPts val="100"/>
              </a:spcBef>
            </a:pPr>
            <a:endParaRPr lang="zh-CN" altLang="en-US" sz="1400">
              <a:solidFill>
                <a:schemeClr val="tx1">
                  <a:lumMod val="75000"/>
                  <a:lumOff val="25000"/>
                </a:schemeClr>
              </a:solidFill>
              <a:sym typeface="+mn-ea"/>
            </a:endParaRPr>
          </a:p>
        </p:txBody>
      </p:sp>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57339" y="9835629"/>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7" name="文本框 26"/>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a:t>
            </a:r>
            <a:r>
              <a:rPr sz="1000" spc="-55" dirty="0">
                <a:solidFill>
                  <a:srgbClr val="0556A5"/>
                </a:solidFill>
                <a:cs typeface="Calibri" panose="020F0502020204030204"/>
                <a:sym typeface="+mn-ea"/>
              </a:rPr>
              <a:t>.sskycn.com</a:t>
            </a:r>
            <a:endParaRPr lang="zh-CN" altLang="zh-CN" sz="1000" spc="-55" dirty="0">
              <a:solidFill>
                <a:srgbClr val="0556A5"/>
              </a:solidFill>
              <a:cs typeface="Calibri" panose="020F0502020204030204"/>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57974" y="984896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 name="object 8"/>
          <p:cNvSpPr txBox="1">
            <a:spLocks noGrp="1"/>
          </p:cNvSpPr>
          <p:nvPr/>
        </p:nvSpPr>
        <p:spPr>
          <a:xfrm>
            <a:off x="455295" y="1137920"/>
            <a:ext cx="6392545" cy="51752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b="1" spc="-185" dirty="0">
                <a:latin typeface="Noto Sans S Chinese Regular" panose="020B0500000000000000" charset="-122"/>
                <a:ea typeface="Noto Sans S Chinese Regular" panose="020B0500000000000000" charset="-122"/>
                <a:cs typeface="Noto Sans S Chinese Regular" panose="020B0500000000000000" charset="-122"/>
              </a:rPr>
              <a:t>1. </a:t>
            </a:r>
            <a:r>
              <a:rPr lang="zh-CN" altLang="en-US" sz="1600" b="1" spc="-185" dirty="0">
                <a:latin typeface="Noto Sans S Chinese Regular" panose="020B0500000000000000" charset="-122"/>
                <a:ea typeface="Noto Sans S Chinese Regular" panose="020B0500000000000000" charset="-122"/>
                <a:cs typeface="Noto Sans S Chinese Regular" panose="020B0500000000000000" charset="-122"/>
                <a:sym typeface="+mn-ea"/>
              </a:rPr>
              <a:t>Smart mine</a:t>
            </a:r>
            <a:endParaRPr lang="zh-CN" altLang="en-US" sz="1600" b="1"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nSpc>
                <a:spcPct val="100000"/>
              </a:lnSpc>
              <a:spcBef>
                <a:spcPts val="100"/>
              </a:spcBef>
            </a:pPr>
            <a:endParaRPr lang="zh-CN" altLang="en-US" sz="1600" b="1" spc="-185" dirty="0">
              <a:latin typeface="Noto Sans S Chinese Regular" panose="020B0500000000000000" charset="-122"/>
              <a:ea typeface="Noto Sans S Chinese Regular" panose="020B0500000000000000" charset="-122"/>
              <a:cs typeface="Noto Sans S Chinese Regular" panose="020B0500000000000000" charset="-122"/>
            </a:endParaRPr>
          </a:p>
        </p:txBody>
      </p:sp>
      <p:sp>
        <p:nvSpPr>
          <p:cNvPr id="21" name="矩形: 圆角 16"/>
          <p:cNvSpPr/>
          <p:nvPr/>
        </p:nvSpPr>
        <p:spPr>
          <a:xfrm>
            <a:off x="456565" y="433070"/>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1005368" y="491820"/>
            <a:ext cx="277368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sz="2000">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rPr>
              <a:t>Application scenarios</a:t>
            </a:r>
            <a:endPar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7" name="object 8"/>
          <p:cNvSpPr txBox="1">
            <a:spLocks noGrp="1"/>
          </p:cNvSpPr>
          <p:nvPr/>
        </p:nvSpPr>
        <p:spPr>
          <a:xfrm>
            <a:off x="481100" y="570230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b="1" spc="-185" dirty="0">
                <a:latin typeface="Noto Sans S Chinese Regular" panose="020B0500000000000000" charset="-122"/>
                <a:ea typeface="Noto Sans S Chinese Regular" panose="020B0500000000000000" charset="-122"/>
                <a:cs typeface="Noto Sans S Chinese Regular" panose="020B0500000000000000" charset="-122"/>
              </a:rPr>
              <a:t>2.</a:t>
            </a:r>
            <a:r>
              <a:rPr sz="1600" b="1" spc="-185" dirty="0">
                <a:latin typeface="Noto Sans S Chinese Regular" panose="020B0500000000000000" charset="-122"/>
                <a:ea typeface="Noto Sans S Chinese Regular" panose="020B0500000000000000" charset="-122"/>
                <a:cs typeface="Noto Sans S Chinese Regular" panose="020B0500000000000000" charset="-122"/>
              </a:rPr>
              <a:t>corridor</a:t>
            </a:r>
            <a:endParaRPr sz="1600" b="1" spc="-185" dirty="0">
              <a:latin typeface="Noto Sans S Chinese Regular" panose="020B0500000000000000" charset="-122"/>
              <a:ea typeface="Noto Sans S Chinese Regular" panose="020B0500000000000000" charset="-122"/>
              <a:cs typeface="Noto Sans S Chinese Regular" panose="020B0500000000000000" charset="-122"/>
            </a:endParaRPr>
          </a:p>
        </p:txBody>
      </p:sp>
      <p:sp>
        <p:nvSpPr>
          <p:cNvPr id="9" name="文本框 8"/>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200">
              <a:sym typeface="+mn-ea"/>
            </a:endParaRPr>
          </a:p>
        </p:txBody>
      </p:sp>
      <p:pic>
        <p:nvPicPr>
          <p:cNvPr id="8" name="图片 7"/>
          <p:cNvPicPr>
            <a:picLocks noChangeAspect="1"/>
          </p:cNvPicPr>
          <p:nvPr>
            <p:custDataLst>
              <p:tags r:id="rId1"/>
            </p:custDataLst>
          </p:nvPr>
        </p:nvPicPr>
        <p:blipFill>
          <a:blip r:embed="rId2"/>
          <a:stretch>
            <a:fillRect/>
          </a:stretch>
        </p:blipFill>
        <p:spPr>
          <a:xfrm>
            <a:off x="472440" y="1575435"/>
            <a:ext cx="6477000" cy="359854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574675" y="5989955"/>
            <a:ext cx="6231890" cy="3669665"/>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57339"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5" name="object 8"/>
          <p:cNvSpPr txBox="1">
            <a:spLocks noGrp="1"/>
          </p:cNvSpPr>
          <p:nvPr/>
        </p:nvSpPr>
        <p:spPr>
          <a:xfrm>
            <a:off x="433705" y="605676"/>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b="1" spc="-185" dirty="0">
                <a:latin typeface="Noto Sans S Chinese Regular" panose="020B0500000000000000" charset="-122"/>
                <a:ea typeface="Noto Sans S Chinese Regular" panose="020B0500000000000000" charset="-122"/>
                <a:cs typeface="Noto Sans S Chinese Regular" panose="020B0500000000000000" charset="-122"/>
              </a:rPr>
              <a:t>3 .</a:t>
            </a:r>
            <a:r>
              <a:rPr sz="1600" b="1" spc="-185" dirty="0">
                <a:latin typeface="Noto Sans S Chinese Regular" panose="020B0500000000000000" charset="-122"/>
                <a:ea typeface="Noto Sans S Chinese Regular" panose="020B0500000000000000" charset="-122"/>
                <a:cs typeface="Noto Sans S Chinese Regular" panose="020B0500000000000000" charset="-122"/>
              </a:rPr>
              <a:t>Power inspection</a:t>
            </a:r>
            <a:endParaRPr sz="1600" b="1" spc="-185" dirty="0">
              <a:latin typeface="Noto Sans S Chinese Regular" panose="020B0500000000000000" charset="-122"/>
              <a:ea typeface="Noto Sans S Chinese Regular" panose="020B0500000000000000" charset="-122"/>
              <a:cs typeface="Noto Sans S Chinese Regular" panose="020B0500000000000000" charset="-122"/>
            </a:endParaRPr>
          </a:p>
        </p:txBody>
      </p:sp>
      <p:sp>
        <p:nvSpPr>
          <p:cNvPr id="9" name="object 8"/>
          <p:cNvSpPr txBox="1">
            <a:spLocks noGrp="1"/>
          </p:cNvSpPr>
          <p:nvPr/>
        </p:nvSpPr>
        <p:spPr>
          <a:xfrm>
            <a:off x="508000" y="512826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b="1" spc="-185" dirty="0">
                <a:latin typeface="Noto Sans S Chinese Regular" panose="020B0500000000000000" charset="-122"/>
                <a:ea typeface="Noto Sans S Chinese Regular" panose="020B0500000000000000" charset="-122"/>
                <a:cs typeface="Noto Sans S Chinese Regular" panose="020B0500000000000000" charset="-122"/>
              </a:rPr>
              <a:t>4. Smart wind power</a:t>
            </a:r>
            <a:endParaRPr lang="zh-CN" altLang="en-US" sz="1600" b="1" spc="-185" dirty="0">
              <a:latin typeface="Noto Sans S Chinese Regular" panose="020B0500000000000000" charset="-122"/>
              <a:ea typeface="Noto Sans S Chinese Regular" panose="020B0500000000000000" charset="-122"/>
              <a:cs typeface="Noto Sans S Chinese Regular" panose="020B0500000000000000" charset="-122"/>
            </a:endParaRPr>
          </a:p>
        </p:txBody>
      </p:sp>
      <p:sp>
        <p:nvSpPr>
          <p:cNvPr id="21" name="文本框 20"/>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200">
              <a:sym typeface="+mn-ea"/>
            </a:endParaRPr>
          </a:p>
        </p:txBody>
      </p:sp>
      <p:pic>
        <p:nvPicPr>
          <p:cNvPr id="2" name="图片 1" descr="图片3"/>
          <p:cNvPicPr>
            <a:picLocks noChangeAspect="1"/>
          </p:cNvPicPr>
          <p:nvPr/>
        </p:nvPicPr>
        <p:blipFill>
          <a:blip r:embed="rId1"/>
          <a:stretch>
            <a:fillRect/>
          </a:stretch>
        </p:blipFill>
        <p:spPr>
          <a:xfrm>
            <a:off x="657225" y="977900"/>
            <a:ext cx="5781675" cy="3854450"/>
          </a:xfrm>
          <a:prstGeom prst="rect">
            <a:avLst/>
          </a:prstGeom>
        </p:spPr>
      </p:pic>
      <p:pic>
        <p:nvPicPr>
          <p:cNvPr id="7" name="图片 6"/>
          <p:cNvPicPr>
            <a:picLocks noChangeAspect="1"/>
          </p:cNvPicPr>
          <p:nvPr>
            <p:custDataLst>
              <p:tags r:id="rId2"/>
            </p:custDataLst>
          </p:nvPr>
        </p:nvPicPr>
        <p:blipFill>
          <a:blip r:embed="rId3"/>
          <a:stretch>
            <a:fillRect/>
          </a:stretch>
        </p:blipFill>
        <p:spPr>
          <a:xfrm>
            <a:off x="593725" y="5514975"/>
            <a:ext cx="5972175" cy="372935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45795" y="98355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1" name="矩形: 圆角 16"/>
          <p:cNvSpPr/>
          <p:nvPr/>
        </p:nvSpPr>
        <p:spPr>
          <a:xfrm>
            <a:off x="358140" y="39306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02</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969010" y="452755"/>
            <a:ext cx="336804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H</a:t>
            </a:r>
            <a:r>
              <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rPr>
              <a:t>ardware specification</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3" name="文本框 2"/>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a:t>
            </a:r>
            <a:r>
              <a:rPr sz="1000" spc="-55" dirty="0">
                <a:solidFill>
                  <a:srgbClr val="0556A5"/>
                </a:solidFill>
                <a:cs typeface="Calibri" panose="020F0502020204030204"/>
                <a:sym typeface="+mn-ea"/>
              </a:rPr>
              <a:t>.sskycn.com</a:t>
            </a:r>
            <a:endParaRPr lang="zh-CN" altLang="zh-CN" sz="1000" spc="-55" dirty="0">
              <a:solidFill>
                <a:srgbClr val="0556A5"/>
              </a:solidFill>
              <a:cs typeface="Calibri" panose="020F0502020204030204"/>
              <a:sym typeface="+mn-ea"/>
            </a:endParaRPr>
          </a:p>
        </p:txBody>
      </p:sp>
      <p:graphicFrame>
        <p:nvGraphicFramePr>
          <p:cNvPr id="2" name="表格 1"/>
          <p:cNvGraphicFramePr/>
          <p:nvPr>
            <p:custDataLst>
              <p:tags r:id="rId1"/>
            </p:custDataLst>
          </p:nvPr>
        </p:nvGraphicFramePr>
        <p:xfrm>
          <a:off x="358140" y="1059815"/>
          <a:ext cx="7018655" cy="8362315"/>
        </p:xfrm>
        <a:graphic>
          <a:graphicData uri="http://schemas.openxmlformats.org/drawingml/2006/table">
            <a:tbl>
              <a:tblPr firstRow="1" bandRow="1">
                <a:tableStyleId>{5C22544A-7EE6-4342-B048-85BDC9FD1C3A}</a:tableStyleId>
              </a:tblPr>
              <a:tblGrid>
                <a:gridCol w="2902585"/>
                <a:gridCol w="4116070"/>
              </a:tblGrid>
              <a:tr h="483235">
                <a:tc gridSpan="2">
                  <a:txBody>
                    <a:bodyPr/>
                    <a:lstStyle/>
                    <a:p>
                      <a:pPr algn="l">
                        <a:buNone/>
                      </a:pPr>
                      <a:r>
                        <a:rPr lang="zh-CN" altLang="zh-CN" sz="1485">
                          <a:sym typeface="+mn-ea"/>
                        </a:rPr>
                        <a:t>Hardware Configuration</a:t>
                      </a:r>
                      <a:endParaRPr lang="zh-CN" altLang="zh-CN"/>
                    </a:p>
                  </a:txBody>
                  <a:tcPr anchor="ctr"/>
                </a:tc>
                <a:tc hMerge="1">
                  <a:tcPr/>
                </a:tc>
              </a:tr>
              <a:tr h="427355">
                <a:tc>
                  <a:txBody>
                    <a:bodyPr/>
                    <a:lstStyle/>
                    <a:p>
                      <a:pPr indent="0" algn="l">
                        <a:buNone/>
                      </a:pPr>
                      <a:r>
                        <a:rPr lang="en-US" altLang="zh-CN" sz="1400" b="0">
                          <a:solidFill>
                            <a:srgbClr val="0E071B"/>
                          </a:solidFill>
                          <a:cs typeface="Arial" panose="020B0604020202020204" pitchFamily="34" charset="0"/>
                        </a:rPr>
                        <a:t>Model</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b="0" dirty="0">
                          <a:solidFill>
                            <a:srgbClr val="0E071B"/>
                          </a:solidFill>
                          <a:cs typeface="Arial" panose="020B0604020202020204" pitchFamily="34" charset="0"/>
                        </a:rPr>
                        <a:t>BL6000X</a:t>
                      </a:r>
                      <a:endParaRPr lang="en-US" altLang="zh-CN" sz="1400" b="0" dirty="0">
                        <a:solidFill>
                          <a:srgbClr val="0E071B"/>
                        </a:solidFill>
                        <a:cs typeface="Arial" panose="020B0604020202020204" pitchFamily="34" charset="0"/>
                      </a:endParaRPr>
                    </a:p>
                  </a:txBody>
                  <a:tcPr marL="50800" marR="50800" marT="50800" marB="50800" anchor="ctr"/>
                </a:tc>
              </a:tr>
              <a:tr h="427355">
                <a:tc>
                  <a:txBody>
                    <a:bodyPr/>
                    <a:lstStyle/>
                    <a:p>
                      <a:pPr indent="0" algn="l">
                        <a:buNone/>
                      </a:pPr>
                      <a:r>
                        <a:rPr lang="en-US" altLang="zh-CN" sz="1400" b="0">
                          <a:solidFill>
                            <a:srgbClr val="0E071B"/>
                          </a:solidFill>
                          <a:cs typeface="Arial" panose="020B0604020202020204" pitchFamily="34" charset="0"/>
                        </a:rPr>
                        <a:t>Chipset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dirty="0">
                          <a:solidFill>
                            <a:srgbClr val="0E071B"/>
                          </a:solidFill>
                          <a:latin typeface="微软雅黑" panose="020B0503020204020204" charset="-122"/>
                          <a:ea typeface="微软雅黑" panose="020B0503020204020204" charset="-122"/>
                          <a:cs typeface="Arial" panose="020B0604020202020204" pitchFamily="34" charset="0"/>
                          <a:sym typeface="+mn-ea"/>
                        </a:rPr>
                        <a:t>IPQ</a:t>
                      </a:r>
                      <a:r>
                        <a:rPr lang="en-US" altLang="zh-CN" sz="1400" dirty="0">
                          <a:solidFill>
                            <a:srgbClr val="0E071B"/>
                          </a:solidFill>
                          <a:latin typeface="微软雅黑" panose="020B0503020204020204" charset="-122"/>
                          <a:ea typeface="微软雅黑" panose="020B0503020204020204" charset="-122"/>
                          <a:cs typeface="Arial" panose="020B0604020202020204" pitchFamily="34" charset="0"/>
                          <a:sym typeface="+mn-ea"/>
                        </a:rPr>
                        <a:t>6000+QCA8075+QCN5052+QCN5022</a:t>
                      </a:r>
                      <a:endParaRPr lang="en-US" altLang="en-US" sz="1400" b="0" dirty="0">
                        <a:solidFill>
                          <a:srgbClr val="0E071B"/>
                        </a:solidFill>
                        <a:cs typeface="Arial" panose="020B0604020202020204" pitchFamily="34" charset="0"/>
                      </a:endParaRPr>
                    </a:p>
                  </a:txBody>
                  <a:tcPr marL="50800" marR="50800" marT="50800" marB="50800" anchor="ctr"/>
                </a:tc>
              </a:tr>
              <a:tr h="427355">
                <a:tc>
                  <a:txBody>
                    <a:bodyPr/>
                    <a:lstStyle/>
                    <a:p>
                      <a:pPr indent="0" algn="l">
                        <a:buNone/>
                      </a:pPr>
                      <a:r>
                        <a:rPr lang="en-US" altLang="zh-CN" sz="1400" b="0">
                          <a:solidFill>
                            <a:srgbClr val="0E071B"/>
                          </a:solidFill>
                          <a:cs typeface="Arial" panose="020B0604020202020204" pitchFamily="34" charset="0"/>
                        </a:rPr>
                        <a:t>Momory</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b="0" dirty="0">
                          <a:solidFill>
                            <a:srgbClr val="0E071B"/>
                          </a:solidFill>
                          <a:cs typeface="Arial" panose="020B0604020202020204" pitchFamily="34" charset="0"/>
                        </a:rPr>
                        <a:t>256MB</a:t>
                      </a:r>
                      <a:endParaRPr lang="en-US" altLang="en-US" sz="1400" b="0" dirty="0">
                        <a:solidFill>
                          <a:srgbClr val="0E071B"/>
                        </a:solidFill>
                        <a:cs typeface="Arial" panose="020B0604020202020204" pitchFamily="34" charset="0"/>
                      </a:endParaRPr>
                    </a:p>
                  </a:txBody>
                  <a:tcPr marL="50800" marR="50800" marT="50800" marB="50800" anchor="ctr"/>
                </a:tc>
              </a:tr>
              <a:tr h="427355">
                <a:tc>
                  <a:txBody>
                    <a:bodyPr/>
                    <a:lstStyle/>
                    <a:p>
                      <a:pPr indent="0" algn="l">
                        <a:buNone/>
                      </a:pPr>
                      <a:r>
                        <a:rPr lang="en-US" altLang="zh-CN" sz="1400" b="0">
                          <a:solidFill>
                            <a:srgbClr val="0E071B"/>
                          </a:solidFill>
                          <a:cs typeface="Arial" panose="020B0604020202020204" pitchFamily="34" charset="0"/>
                        </a:rPr>
                        <a:t>Flash</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dirty="0">
                          <a:solidFill>
                            <a:srgbClr val="0E071B"/>
                          </a:solidFill>
                          <a:latin typeface="微软雅黑" panose="020B0503020204020204" charset="-122"/>
                          <a:ea typeface="微软雅黑" panose="020B0503020204020204" charset="-122"/>
                          <a:cs typeface="Arial" panose="020B0604020202020204" pitchFamily="34" charset="0"/>
                          <a:sym typeface="+mn-ea"/>
                        </a:rPr>
                        <a:t>128MB+16MB</a:t>
                      </a:r>
                      <a:endParaRPr lang="en-US" altLang="en-US" sz="1400" b="0" dirty="0">
                        <a:solidFill>
                          <a:srgbClr val="0E071B"/>
                        </a:solidFill>
                        <a:cs typeface="Arial" panose="020B0604020202020204" pitchFamily="34" charset="0"/>
                      </a:endParaRPr>
                    </a:p>
                  </a:txBody>
                  <a:tcPr marL="50800" marR="50800" marT="50800" marB="50800" anchor="ctr"/>
                </a:tc>
              </a:tr>
              <a:tr h="427355">
                <a:tc>
                  <a:txBody>
                    <a:bodyPr/>
                    <a:lstStyle/>
                    <a:p>
                      <a:pPr indent="0" algn="l">
                        <a:buNone/>
                      </a:pPr>
                      <a:r>
                        <a:rPr lang="en-US" altLang="zh-CN" sz="1400" b="0">
                          <a:solidFill>
                            <a:srgbClr val="0E071B"/>
                          </a:solidFill>
                          <a:cs typeface="Arial" panose="020B0604020202020204" pitchFamily="34" charset="0"/>
                        </a:rPr>
                        <a:t>Size</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170mm * 131mm * 20mm</a:t>
                      </a:r>
                      <a:endParaRPr lang="zh-CN" altLang="en-US" sz="1400" b="0">
                        <a:solidFill>
                          <a:srgbClr val="0E071B"/>
                        </a:solidFill>
                        <a:cs typeface="Arial" panose="020B0604020202020204" pitchFamily="34" charset="0"/>
                      </a:endParaRPr>
                    </a:p>
                  </a:txBody>
                  <a:tcPr marL="50800" marR="50800" marT="50800" marB="50800" anchor="ctr"/>
                </a:tc>
              </a:tr>
              <a:tr h="427355">
                <a:tc>
                  <a:txBody>
                    <a:bodyPr/>
                    <a:lstStyle/>
                    <a:p>
                      <a:pPr indent="0" algn="l">
                        <a:buNone/>
                      </a:pPr>
                      <a:r>
                        <a:rPr lang="en-US" altLang="zh-CN" sz="1400" b="0">
                          <a:solidFill>
                            <a:srgbClr val="0E071B"/>
                          </a:solidFill>
                          <a:cs typeface="Arial" panose="020B0604020202020204" pitchFamily="34" charset="0"/>
                        </a:rPr>
                        <a:t>Weight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zh-CN" sz="1400" b="0" dirty="0">
                          <a:solidFill>
                            <a:srgbClr val="0E071B"/>
                          </a:solidFill>
                          <a:cs typeface="Arial" panose="020B0604020202020204" pitchFamily="34" charset="0"/>
                        </a:rPr>
                        <a:t>0.1KG</a:t>
                      </a:r>
                      <a:endParaRPr lang="en-US" altLang="zh-CN" sz="1400" b="0" dirty="0">
                        <a:solidFill>
                          <a:srgbClr val="0E071B"/>
                        </a:solidFill>
                        <a:cs typeface="Arial" panose="020B0604020202020204" pitchFamily="34" charset="0"/>
                      </a:endParaRPr>
                    </a:p>
                  </a:txBody>
                  <a:tcPr marL="50800" marR="50800" marT="50800" marB="50800" anchor="ctr"/>
                </a:tc>
              </a:tr>
              <a:tr h="427355">
                <a:tc>
                  <a:txBody>
                    <a:bodyPr/>
                    <a:p>
                      <a:pPr indent="0" algn="l">
                        <a:buNone/>
                      </a:pPr>
                      <a:r>
                        <a:rPr lang="en-US" altLang="zh-CN" sz="1400" b="0">
                          <a:solidFill>
                            <a:srgbClr val="0E071B"/>
                          </a:solidFill>
                          <a:cs typeface="Arial" panose="020B0604020202020204" pitchFamily="34" charset="0"/>
                        </a:rPr>
                        <a:t>O</a:t>
                      </a:r>
                      <a:r>
                        <a:rPr lang="zh-CN" altLang="zh-CN" sz="1400" b="0">
                          <a:solidFill>
                            <a:srgbClr val="0E071B"/>
                          </a:solidFill>
                          <a:cs typeface="Arial" panose="020B0604020202020204" pitchFamily="34" charset="0"/>
                        </a:rPr>
                        <a:t>perating mode</a:t>
                      </a:r>
                      <a:endParaRPr lang="zh-CN" altLang="zh-CN" sz="1400" b="0">
                        <a:solidFill>
                          <a:srgbClr val="0E071B"/>
                        </a:solidFill>
                        <a:cs typeface="Arial" panose="020B0604020202020204" pitchFamily="34" charset="0"/>
                      </a:endParaRPr>
                    </a:p>
                  </a:txBody>
                  <a:tcPr marL="50800" marR="50800" marT="50800" marB="50800" anchor="ctr"/>
                </a:tc>
                <a:tc>
                  <a:txBody>
                    <a:bodyPr/>
                    <a:p>
                      <a:pPr indent="0">
                        <a:buNone/>
                      </a:pPr>
                      <a:r>
                        <a:rPr lang="en-US" altLang="zh-CN" sz="1400" b="0" dirty="0">
                          <a:solidFill>
                            <a:srgbClr val="0E071B"/>
                          </a:solidFill>
                        </a:rPr>
                        <a:t>Router/AP/Mesh</a:t>
                      </a:r>
                      <a:endParaRPr lang="en-US" altLang="zh-CN" sz="1400" b="0" dirty="0">
                        <a:solidFill>
                          <a:srgbClr val="0E071B"/>
                        </a:solidFill>
                      </a:endParaRPr>
                    </a:p>
                  </a:txBody>
                  <a:tcPr marL="50800" marR="50800" marT="50800" marB="50800" anchor="ctr"/>
                </a:tc>
              </a:tr>
              <a:tr h="427355">
                <a:tc>
                  <a:txBody>
                    <a:bodyPr/>
                    <a:lstStyle/>
                    <a:p>
                      <a:pPr indent="0" algn="l">
                        <a:buNone/>
                      </a:pPr>
                      <a:r>
                        <a:rPr lang="en-US" altLang="zh-CN" sz="1400" b="0">
                          <a:solidFill>
                            <a:srgbClr val="0E071B"/>
                          </a:solidFill>
                          <a:cs typeface="Arial" panose="020B0604020202020204" pitchFamily="34" charset="0"/>
                        </a:rPr>
                        <a:t>P</a:t>
                      </a:r>
                      <a:r>
                        <a:rPr lang="zh-CN" altLang="zh-CN" sz="1400" b="0">
                          <a:solidFill>
                            <a:srgbClr val="0E071B"/>
                          </a:solidFill>
                          <a:cs typeface="Arial" panose="020B0604020202020204" pitchFamily="34" charset="0"/>
                        </a:rPr>
                        <a:t>ower consumption</a:t>
                      </a:r>
                      <a:endParaRPr lang="zh-CN"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zh-CN" altLang="en-US" sz="1400" dirty="0">
                          <a:solidFill>
                            <a:srgbClr val="0E071B"/>
                          </a:solidFill>
                          <a:sym typeface="+mn-ea"/>
                        </a:rPr>
                        <a:t>≤</a:t>
                      </a:r>
                      <a:r>
                        <a:rPr lang="en-US" altLang="zh-CN" sz="1400" dirty="0">
                          <a:solidFill>
                            <a:srgbClr val="0E071B"/>
                          </a:solidFill>
                          <a:sym typeface="+mn-ea"/>
                        </a:rPr>
                        <a:t>18</a:t>
                      </a:r>
                      <a:r>
                        <a:rPr lang="zh-CN" altLang="en-US" sz="1400" dirty="0">
                          <a:solidFill>
                            <a:srgbClr val="0E071B"/>
                          </a:solidFill>
                          <a:sym typeface="+mn-ea"/>
                        </a:rPr>
                        <a:t>W</a:t>
                      </a:r>
                      <a:endParaRPr lang="zh-CN" altLang="en-US" sz="1400" b="0" dirty="0">
                        <a:solidFill>
                          <a:srgbClr val="0E071B"/>
                        </a:solidFill>
                      </a:endParaRPr>
                    </a:p>
                  </a:txBody>
                  <a:tcPr marL="50800" marR="50800" marT="50800" marB="50800" anchor="ctr"/>
                </a:tc>
              </a:tr>
              <a:tr h="426720">
                <a:tc>
                  <a:txBody>
                    <a:bodyPr/>
                    <a:lstStyle/>
                    <a:p>
                      <a:pPr indent="0" algn="l">
                        <a:buNone/>
                      </a:pPr>
                      <a:r>
                        <a:rPr lang="en-US" altLang="zh-CN" sz="1400" b="0">
                          <a:solidFill>
                            <a:srgbClr val="0E071B"/>
                          </a:solidFill>
                          <a:cs typeface="Arial" panose="020B0604020202020204" pitchFamily="34" charset="0"/>
                        </a:rPr>
                        <a:t>Reset button</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zh-CN" altLang="en-US" sz="1400">
                          <a:solidFill>
                            <a:srgbClr val="0E071B"/>
                          </a:solidFill>
                          <a:latin typeface="微软雅黑" panose="020B0503020204020204" charset="-122"/>
                          <a:ea typeface="微软雅黑" panose="020B0503020204020204" charset="-122"/>
                          <a:cs typeface="微软雅黑" panose="020B0503020204020204" charset="-122"/>
                          <a:sym typeface="+mn-ea"/>
                        </a:rPr>
                        <a:t>reset </a:t>
                      </a:r>
                      <a:r>
                        <a:rPr lang="en-US" altLang="zh-CN" sz="1400">
                          <a:solidFill>
                            <a:srgbClr val="0E071B"/>
                          </a:solidFill>
                          <a:latin typeface="微软雅黑" panose="020B0503020204020204" charset="-122"/>
                          <a:ea typeface="微软雅黑" panose="020B0503020204020204" charset="-122"/>
                          <a:cs typeface="微软雅黑" panose="020B0503020204020204" charset="-122"/>
                          <a:sym typeface="+mn-ea"/>
                        </a:rPr>
                        <a:t>button</a:t>
                      </a:r>
                      <a:r>
                        <a:rPr lang="zh-CN" altLang="en-US" sz="1400">
                          <a:solidFill>
                            <a:srgbClr val="0E071B"/>
                          </a:solidFill>
                          <a:latin typeface="微软雅黑" panose="020B0503020204020204" charset="-122"/>
                          <a:ea typeface="微软雅黑" panose="020B0503020204020204" charset="-122"/>
                          <a:cs typeface="微软雅黑" panose="020B0503020204020204" charset="-122"/>
                          <a:sym typeface="+mn-ea"/>
                        </a:rPr>
                        <a:t>（Press and hold for 10 seconds to restore the factory default configuration）</a:t>
                      </a:r>
                      <a:endParaRPr lang="zh-CN" altLang="en-US" sz="1400" b="0">
                        <a:solidFill>
                          <a:srgbClr val="0E071B"/>
                        </a:solidFill>
                      </a:endParaRPr>
                    </a:p>
                  </a:txBody>
                  <a:tcPr marL="50800" marR="50800" marT="50800" marB="50800" anchor="ctr"/>
                </a:tc>
              </a:tr>
              <a:tr h="427355">
                <a:tc>
                  <a:txBody>
                    <a:bodyPr/>
                    <a:lstStyle/>
                    <a:p>
                      <a:pPr indent="0" algn="l">
                        <a:buNone/>
                      </a:pPr>
                      <a:r>
                        <a:rPr lang="en-US" altLang="zh-CN" sz="1400" b="0">
                          <a:solidFill>
                            <a:srgbClr val="0E071B"/>
                          </a:solidFill>
                          <a:cs typeface="Arial" panose="020B0604020202020204" pitchFamily="34" charset="0"/>
                        </a:rPr>
                        <a:t>Status indicator</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sz="1400">
                          <a:solidFill>
                            <a:srgbClr val="0E071B"/>
                          </a:solidFill>
                          <a:sym typeface="+mn-ea"/>
                        </a:rPr>
                        <a:t>WAN mouth light, LAN mouth light, system light, wifi light</a:t>
                      </a:r>
                      <a:endParaRPr sz="1400">
                        <a:solidFill>
                          <a:srgbClr val="0E071B"/>
                        </a:solidFill>
                        <a:sym typeface="+mn-ea"/>
                      </a:endParaRPr>
                    </a:p>
                  </a:txBody>
                  <a:tcPr marL="50800" marR="50800" marT="50800" marB="50800" anchor="ctr"/>
                </a:tc>
              </a:tr>
              <a:tr h="427355">
                <a:tc>
                  <a:txBody>
                    <a:bodyPr/>
                    <a:lstStyle/>
                    <a:p>
                      <a:pPr indent="0" algn="l">
                        <a:buNone/>
                      </a:pPr>
                      <a:r>
                        <a:rPr lang="en-US" altLang="zh-CN" sz="1400" b="0">
                          <a:solidFill>
                            <a:srgbClr val="0E071B"/>
                          </a:solidFill>
                          <a:cs typeface="Arial" panose="020B0604020202020204" pitchFamily="34" charset="0"/>
                        </a:rPr>
                        <a:t>Antennas</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sz="1400" dirty="0">
                          <a:solidFill>
                            <a:srgbClr val="0E071B"/>
                          </a:solidFill>
                          <a:sym typeface="+mn-ea"/>
                        </a:rPr>
                        <a:t>4 interfaces are reserved for connecting directional and omnidirectional antennas</a:t>
                      </a:r>
                      <a:endParaRPr sz="1400" dirty="0">
                        <a:solidFill>
                          <a:srgbClr val="0E071B"/>
                        </a:solidFill>
                        <a:sym typeface="+mn-ea"/>
                      </a:endParaRPr>
                    </a:p>
                  </a:txBody>
                  <a:tcPr marL="50800" marR="50800" marT="50800" marB="50800" anchor="ctr"/>
                </a:tc>
              </a:tr>
              <a:tr h="528320">
                <a:tc>
                  <a:txBody>
                    <a:bodyPr/>
                    <a:lstStyle/>
                    <a:p>
                      <a:pPr indent="0" algn="l">
                        <a:buNone/>
                      </a:pPr>
                      <a:r>
                        <a:rPr lang="en-US" altLang="zh-CN" sz="1400" b="0" dirty="0">
                          <a:solidFill>
                            <a:srgbClr val="0E071B"/>
                          </a:solidFill>
                          <a:cs typeface="Arial" panose="020B0604020202020204" pitchFamily="34" charset="0"/>
                        </a:rPr>
                        <a:t>Power supply</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buNone/>
                      </a:pPr>
                      <a:r>
                        <a:rPr sz="1400">
                          <a:sym typeface="+mn-ea"/>
                        </a:rPr>
                        <a:t>9-24V Phoenix terminal and DC interface power supply</a:t>
                      </a:r>
                      <a:endParaRPr sz="1400">
                        <a:sym typeface="+mn-ea"/>
                      </a:endParaRPr>
                    </a:p>
                  </a:txBody>
                  <a:tcPr marL="50800" marR="50800" marT="50800" marB="50800" anchor="ctr"/>
                </a:tc>
              </a:tr>
              <a:tr h="427355">
                <a:tc rowSpan="5">
                  <a:txBody>
                    <a:bodyPr/>
                    <a:lstStyle/>
                    <a:p>
                      <a:pPr indent="0" algn="l">
                        <a:buNone/>
                      </a:pPr>
                      <a:r>
                        <a:rPr lang="en-US" altLang="zh-CN" sz="1400" b="0" dirty="0">
                          <a:solidFill>
                            <a:srgbClr val="0E071B"/>
                          </a:solidFill>
                          <a:cs typeface="Arial" panose="020B0604020202020204" pitchFamily="34" charset="0"/>
                        </a:rPr>
                        <a:t>Interface</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a:solidFill>
                            <a:srgbClr val="0E071B"/>
                          </a:solidFill>
                          <a:latin typeface="微软雅黑" panose="020B0503020204020204" charset="-122"/>
                          <a:ea typeface="微软雅黑" panose="020B0503020204020204" charset="-122"/>
                          <a:cs typeface="微软雅黑" panose="020B0503020204020204" charset="-122"/>
                          <a:sym typeface="+mn-ea"/>
                        </a:rPr>
                        <a:t>4 10/100/1000M adaptive LAN ports</a:t>
                      </a:r>
                      <a:endParaRPr lang="en-US" altLang="en-US" sz="1400">
                        <a:solidFill>
                          <a:srgbClr val="0E071B"/>
                        </a:solidFill>
                        <a:latin typeface="微软雅黑" panose="020B0503020204020204" charset="-122"/>
                        <a:ea typeface="微软雅黑" panose="020B0503020204020204" charset="-122"/>
                        <a:cs typeface="微软雅黑" panose="020B0503020204020204" charset="-122"/>
                        <a:sym typeface="+mn-ea"/>
                      </a:endParaRPr>
                    </a:p>
                  </a:txBody>
                  <a:tcPr marL="50800" marR="50800" marT="50800" marB="50800" anchor="ctr"/>
                </a:tc>
              </a:tr>
              <a:tr h="467995">
                <a:tc vMerge="1">
                  <a:tcPr/>
                </a:tc>
                <a:tc>
                  <a:txBody>
                    <a:bodyPr/>
                    <a:p>
                      <a:pPr indent="0">
                        <a:buNone/>
                      </a:pPr>
                      <a:r>
                        <a:rPr lang="en-US" altLang="en-US" sz="1400">
                          <a:solidFill>
                            <a:srgbClr val="0E071B"/>
                          </a:solidFill>
                          <a:sym typeface="+mn-ea"/>
                        </a:rPr>
                        <a:t>1 10/100/1000M adaptive WAN</a:t>
                      </a:r>
                      <a:endParaRPr lang="en-US" altLang="en-US" sz="1400">
                        <a:solidFill>
                          <a:srgbClr val="0E071B"/>
                        </a:solidFill>
                        <a:sym typeface="+mn-ea"/>
                      </a:endParaRPr>
                    </a:p>
                  </a:txBody>
                  <a:tcPr marL="50800" marR="50800" marT="50800" marB="50800" anchor="ctr"/>
                </a:tc>
              </a:tr>
              <a:tr h="483870">
                <a:tc vMerge="1">
                  <a:tcPr marL="50800" marR="50800" marT="50800" marB="50800" anchor="ctr"/>
                </a:tc>
                <a:tc>
                  <a:txBody>
                    <a:bodyPr/>
                    <a:lstStyle/>
                    <a:p>
                      <a:pPr indent="0">
                        <a:buNone/>
                      </a:pPr>
                      <a:r>
                        <a:rPr sz="1400" dirty="0">
                          <a:solidFill>
                            <a:srgbClr val="0E071B"/>
                          </a:solidFill>
                          <a:sym typeface="+mn-ea"/>
                        </a:rPr>
                        <a:t>1</a:t>
                      </a:r>
                      <a:r>
                        <a:rPr lang="en-US" sz="1400" dirty="0">
                          <a:solidFill>
                            <a:srgbClr val="0E071B"/>
                          </a:solidFill>
                          <a:sym typeface="+mn-ea"/>
                        </a:rPr>
                        <a:t>*SFP</a:t>
                      </a:r>
                      <a:endParaRPr lang="en-US" sz="1400" dirty="0">
                        <a:solidFill>
                          <a:srgbClr val="0E071B"/>
                        </a:solidFill>
                        <a:sym typeface="+mn-ea"/>
                      </a:endParaRPr>
                    </a:p>
                  </a:txBody>
                  <a:tcPr marL="50800" marR="50800" marT="50800" marB="50800" anchor="ctr"/>
                </a:tc>
              </a:tr>
              <a:tr h="483870">
                <a:tc vMerge="1">
                  <a:tcPr marL="50800" marR="50800" marT="50800" marB="50800" anchor="ctr"/>
                </a:tc>
                <a:tc>
                  <a:txBody>
                    <a:bodyPr/>
                    <a:p>
                      <a:pPr indent="0">
                        <a:buNone/>
                      </a:pPr>
                      <a:r>
                        <a:rPr sz="1400" dirty="0">
                          <a:solidFill>
                            <a:srgbClr val="0E071B"/>
                          </a:solidFill>
                          <a:sym typeface="+mn-ea"/>
                        </a:rPr>
                        <a:t>1 DC 1 Phoenix terminal</a:t>
                      </a:r>
                      <a:endParaRPr sz="1400" dirty="0">
                        <a:solidFill>
                          <a:srgbClr val="0E071B"/>
                        </a:solidFill>
                        <a:sym typeface="+mn-ea"/>
                      </a:endParaRPr>
                    </a:p>
                  </a:txBody>
                  <a:tcPr marL="50800" marR="50800" marT="50800" marB="50800" anchor="ctr"/>
                </a:tc>
              </a:tr>
              <a:tr h="483870">
                <a:tc vMerge="1">
                  <a:tcPr marL="50800" marR="50800" marT="50800" marB="50800" anchor="ctr"/>
                </a:tc>
                <a:tc>
                  <a:txBody>
                    <a:bodyPr/>
                    <a:p>
                      <a:pPr indent="0">
                        <a:buNone/>
                      </a:pPr>
                      <a:r>
                        <a:rPr lang="en-US" altLang="zh-CN" sz="1400" dirty="0">
                          <a:solidFill>
                            <a:srgbClr val="0E071B"/>
                          </a:solidFill>
                          <a:latin typeface="微软雅黑" panose="020B0503020204020204" charset="-122"/>
                          <a:ea typeface="微软雅黑" panose="020B0503020204020204" charset="-122"/>
                          <a:cs typeface="微软雅黑" panose="020B0503020204020204" charset="-122"/>
                          <a:sym typeface="+mn-ea"/>
                        </a:rPr>
                        <a:t>1 * RS485; </a:t>
                      </a:r>
                      <a:endParaRPr lang="en-US" altLang="zh-CN" sz="1400" dirty="0">
                        <a:solidFill>
                          <a:srgbClr val="0E071B"/>
                        </a:solidFill>
                        <a:latin typeface="微软雅黑" panose="020B0503020204020204" charset="-122"/>
                        <a:ea typeface="微软雅黑" panose="020B0503020204020204" charset="-122"/>
                        <a:cs typeface="微软雅黑" panose="020B0503020204020204" charset="-122"/>
                        <a:sym typeface="+mn-ea"/>
                      </a:endParaRPr>
                    </a:p>
                    <a:p>
                      <a:pPr indent="0">
                        <a:buNone/>
                      </a:pPr>
                      <a:r>
                        <a:rPr lang="en-US" altLang="zh-CN" sz="1400" dirty="0">
                          <a:solidFill>
                            <a:srgbClr val="0E071B"/>
                          </a:solidFill>
                          <a:latin typeface="微软雅黑" panose="020B0503020204020204" charset="-122"/>
                          <a:ea typeface="微软雅黑" panose="020B0503020204020204" charset="-122"/>
                          <a:cs typeface="微软雅黑" panose="020B0503020204020204" charset="-122"/>
                          <a:sym typeface="+mn-ea"/>
                        </a:rPr>
                        <a:t>1 * RS232</a:t>
                      </a:r>
                      <a:endParaRPr lang="en-US" altLang="zh-CN" sz="1400" dirty="0">
                        <a:solidFill>
                          <a:srgbClr val="0E071B"/>
                        </a:solidFill>
                        <a:latin typeface="微软雅黑" panose="020B0503020204020204" charset="-122"/>
                        <a:ea typeface="微软雅黑" panose="020B0503020204020204" charset="-122"/>
                        <a:cs typeface="微软雅黑" panose="020B0503020204020204" charset="-122"/>
                        <a:sym typeface="+mn-ea"/>
                      </a:endParaRPr>
                    </a:p>
                  </a:txBody>
                  <a:tcPr marL="50800" marR="50800" marT="50800" marB="50800" anchor="ctr"/>
                </a:tc>
              </a:tr>
            </a:tbl>
          </a:graphicData>
        </a:graphic>
      </p:graphicFrame>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39445" y="98355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1" name="矩形: 圆角 16"/>
          <p:cNvSpPr/>
          <p:nvPr/>
        </p:nvSpPr>
        <p:spPr>
          <a:xfrm>
            <a:off x="358140" y="393065"/>
            <a:ext cx="548640" cy="517525"/>
          </a:xfrm>
          <a:prstGeom prst="roundRect">
            <a:avLst>
              <a:gd name="adj" fmla="val 1467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03</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2" name="文本框 21"/>
          <p:cNvSpPr txBox="1"/>
          <p:nvPr/>
        </p:nvSpPr>
        <p:spPr>
          <a:xfrm>
            <a:off x="906943" y="452450"/>
            <a:ext cx="2074545"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rgbClr val="2C6089"/>
                </a:solidFill>
                <a:latin typeface="Noto Sans S Chinese Medium" panose="020B0600000000000000" charset="-122"/>
                <a:ea typeface="Noto Sans S Chinese Medium" panose="020B0600000000000000" charset="-122"/>
                <a:cs typeface="+mn-ea"/>
                <a:sym typeface="+mn-lt"/>
              </a:rPr>
              <a:t>WALN Standard</a:t>
            </a:r>
            <a:endParaRPr kumimoji="0" lang="zh-CN" altLang="en-US" sz="2000" b="1" i="0" u="none" strike="noStrike" kern="1200" cap="none" spc="0" normalizeH="0" baseline="0" noProof="0" dirty="0">
              <a:ln>
                <a:noFill/>
              </a:ln>
              <a:solidFill>
                <a:srgbClr val="2C6089"/>
              </a:solidFill>
              <a:effectLst/>
              <a:uLnTx/>
              <a:uFillTx/>
              <a:latin typeface="Noto Sans S Chinese Medium" panose="020B0600000000000000" charset="-122"/>
              <a:ea typeface="Noto Sans S Chinese Medium" panose="020B0600000000000000" charset="-122"/>
              <a:cs typeface="+mn-ea"/>
              <a:sym typeface="+mn-lt"/>
            </a:endParaRPr>
          </a:p>
        </p:txBody>
      </p:sp>
      <p:sp>
        <p:nvSpPr>
          <p:cNvPr id="3" name="文本框 2"/>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cn</a:t>
            </a:r>
            <a:r>
              <a:rPr sz="1000" spc="-55" dirty="0">
                <a:solidFill>
                  <a:srgbClr val="0556A5"/>
                </a:solidFill>
                <a:cs typeface="Calibri" panose="020F0502020204030204"/>
                <a:sym typeface="+mn-ea"/>
              </a:rPr>
              <a:t>.sskycn.com</a:t>
            </a:r>
            <a:endParaRPr lang="zh-CN" altLang="zh-CN" sz="1000" spc="-55" dirty="0">
              <a:solidFill>
                <a:srgbClr val="0556A5"/>
              </a:solidFill>
              <a:cs typeface="Calibri" panose="020F0502020204030204"/>
              <a:sym typeface="+mn-ea"/>
            </a:endParaRPr>
          </a:p>
        </p:txBody>
      </p:sp>
      <p:graphicFrame>
        <p:nvGraphicFramePr>
          <p:cNvPr id="9" name="表格 8"/>
          <p:cNvGraphicFramePr/>
          <p:nvPr>
            <p:custDataLst>
              <p:tags r:id="rId1"/>
            </p:custDataLst>
          </p:nvPr>
        </p:nvGraphicFramePr>
        <p:xfrm>
          <a:off x="318770" y="848360"/>
          <a:ext cx="6881495" cy="8648700"/>
        </p:xfrm>
        <a:graphic>
          <a:graphicData uri="http://schemas.openxmlformats.org/drawingml/2006/table">
            <a:tbl>
              <a:tblPr firstRow="1" bandRow="1">
                <a:tableStyleId>{5C22544A-7EE6-4342-B048-85BDC9FD1C3A}</a:tableStyleId>
              </a:tblPr>
              <a:tblGrid>
                <a:gridCol w="4140835"/>
                <a:gridCol w="1406525"/>
                <a:gridCol w="1334135"/>
              </a:tblGrid>
              <a:tr h="576580">
                <a:tc>
                  <a:txBody>
                    <a:bodyPr/>
                    <a:lstStyle/>
                    <a:p>
                      <a:pPr algn="l">
                        <a:buNone/>
                      </a:pPr>
                      <a:r>
                        <a:rPr lang="zh-CN" altLang="zh-CN" b="1" dirty="0">
                          <a:latin typeface="Noto Sans S Chinese Bold" panose="020B0800000000000000" charset="-122"/>
                          <a:ea typeface="Noto Sans S Chinese Bold" panose="020B0800000000000000" charset="-122"/>
                        </a:rPr>
                        <a:t>WLAN </a:t>
                      </a:r>
                      <a:r>
                        <a:rPr lang="en-US" altLang="zh-CN" sz="1485" dirty="0">
                          <a:latin typeface="Noto Sans S Chinese Bold" panose="020B0800000000000000" charset="-122"/>
                          <a:ea typeface="Noto Sans S Chinese Bold" panose="020B0800000000000000" charset="-122"/>
                          <a:sym typeface="+mn-ea"/>
                        </a:rPr>
                        <a:t>±2 dB</a:t>
                      </a:r>
                      <a:endParaRPr lang="zh-CN" altLang="zh-CN" b="1" dirty="0">
                        <a:latin typeface="Noto Sans S Chinese Bold" panose="020B0800000000000000" charset="-122"/>
                        <a:ea typeface="Noto Sans S Chinese Bold" panose="020B0800000000000000" charset="-122"/>
                      </a:endParaRPr>
                    </a:p>
                  </a:txBody>
                  <a:tcPr anchor="ctr"/>
                </a:tc>
                <a:tc>
                  <a:txBody>
                    <a:bodyPr/>
                    <a:lstStyle/>
                    <a:p>
                      <a:pPr algn="ctr">
                        <a:buNone/>
                      </a:pPr>
                      <a:r>
                        <a:rPr lang="zh-CN" altLang="zh-CN" b="1">
                          <a:latin typeface="Noto Sans S Chinese Bold" panose="020B0800000000000000" charset="-122"/>
                          <a:ea typeface="Noto Sans S Chinese Bold" panose="020B0800000000000000" charset="-122"/>
                        </a:rPr>
                        <a:t>2.4GHz</a:t>
                      </a:r>
                      <a:endParaRPr lang="zh-CN" altLang="zh-CN" b="1">
                        <a:latin typeface="Noto Sans S Chinese Bold" panose="020B0800000000000000" charset="-122"/>
                        <a:ea typeface="Noto Sans S Chinese Bold" panose="020B0800000000000000" charset="-122"/>
                      </a:endParaRPr>
                    </a:p>
                  </a:txBody>
                  <a:tcPr anchor="ctr"/>
                </a:tc>
                <a:tc>
                  <a:txBody>
                    <a:bodyPr/>
                    <a:lstStyle/>
                    <a:p>
                      <a:pPr algn="ctr">
                        <a:buNone/>
                      </a:pPr>
                      <a:r>
                        <a:rPr lang="zh-CN" altLang="zh-CN" b="1" dirty="0">
                          <a:latin typeface="Noto Sans S Chinese Bold" panose="020B0800000000000000" charset="-122"/>
                          <a:ea typeface="Noto Sans S Chinese Bold" panose="020B0800000000000000" charset="-122"/>
                        </a:rPr>
                        <a:t>5GHz</a:t>
                      </a:r>
                      <a:endParaRPr lang="zh-CN" altLang="zh-CN" b="1" dirty="0">
                        <a:latin typeface="Noto Sans S Chinese Bold" panose="020B0800000000000000" charset="-122"/>
                        <a:ea typeface="Noto Sans S Chinese Bold" panose="020B0800000000000000" charset="-122"/>
                      </a:endParaRPr>
                    </a:p>
                  </a:txBody>
                  <a:tcPr anchor="ctr"/>
                </a:tc>
              </a:tr>
              <a:tr h="576580">
                <a:tc>
                  <a:txBody>
                    <a:bodyPr/>
                    <a:lstStyle/>
                    <a:p>
                      <a:pPr indent="0" algn="l">
                        <a:buNone/>
                      </a:pPr>
                      <a:r>
                        <a:rPr lang="en-US" altLang="zh-CN" sz="1400" b="0">
                          <a:solidFill>
                            <a:srgbClr val="0E071B"/>
                          </a:solidFill>
                          <a:cs typeface="Arial" panose="020B0604020202020204" pitchFamily="34" charset="0"/>
                        </a:rPr>
                        <a:t>11 b (1Mbps)</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24</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11 b (11Mbps)</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24</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11 g (6Mbps)</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24</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11 g (54Mbps)</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23</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11 a (6Mbps)</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24</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11 a (54Mbps)</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a:solidFill>
                            <a:srgbClr val="0E071B"/>
                          </a:solidFill>
                          <a:cs typeface="Arial" panose="020B0604020202020204" pitchFamily="34" charset="0"/>
                        </a:rPr>
                        <a: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22</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HT20(MSC 0/8)</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24</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24</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HT20(MSC 7/15)</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23</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22</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HT40(MSC 0/8)</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24</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24</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HT40(MSC 7/15)</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23</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22</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VHT80 256QAM MCS0</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23</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VHT80 256QAM MCS9</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19</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VHT80 1024QAM MCS0</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22</a:t>
                      </a:r>
                      <a:endParaRPr lang="en-US" altLang="zh-CN" sz="1400" b="0" dirty="0">
                        <a:solidFill>
                          <a:srgbClr val="0E071B"/>
                        </a:solidFill>
                        <a:cs typeface="Arial" panose="020B0604020202020204" pitchFamily="34" charset="0"/>
                      </a:endParaRPr>
                    </a:p>
                  </a:txBody>
                  <a:tcPr marL="50800" marR="50800" marT="50800" marB="50800" anchor="ctr"/>
                </a:tc>
              </a:tr>
              <a:tr h="576580">
                <a:tc>
                  <a:txBody>
                    <a:bodyPr/>
                    <a:lstStyle/>
                    <a:p>
                      <a:pPr indent="0" algn="l">
                        <a:buNone/>
                      </a:pPr>
                      <a:r>
                        <a:rPr lang="en-US" altLang="zh-CN" sz="1400" b="0">
                          <a:solidFill>
                            <a:srgbClr val="0E071B"/>
                          </a:solidFill>
                          <a:cs typeface="Arial" panose="020B0604020202020204" pitchFamily="34" charset="0"/>
                        </a:rPr>
                        <a:t>VHT80 1024QAM MCS11</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lgn="ctr">
                        <a:buNone/>
                      </a:pP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lgn="ctr">
                        <a:buNone/>
                      </a:pPr>
                      <a:r>
                        <a:rPr lang="en-US" altLang="zh-CN" sz="1400" b="0" dirty="0">
                          <a:solidFill>
                            <a:srgbClr val="0E071B"/>
                          </a:solidFill>
                          <a:cs typeface="Arial" panose="020B0604020202020204" pitchFamily="34" charset="0"/>
                        </a:rPr>
                        <a:t>17</a:t>
                      </a:r>
                      <a:endParaRPr lang="en-US" altLang="zh-CN" sz="1400" b="0" dirty="0">
                        <a:solidFill>
                          <a:srgbClr val="0E071B"/>
                        </a:solidFill>
                        <a:cs typeface="Arial" panose="020B0604020202020204" pitchFamily="34" charset="0"/>
                      </a:endParaRPr>
                    </a:p>
                  </a:txBody>
                  <a:tcPr marL="50800" marR="50800" marT="50800" marB="50800" anchor="ctr"/>
                </a:tc>
              </a:tr>
            </a:tbl>
          </a:graphicData>
        </a:graphic>
      </p:graphicFrame>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3.xml><?xml version="1.0" encoding="utf-8"?>
<p:tagLst xmlns:p="http://schemas.openxmlformats.org/presentationml/2006/main">
  <p:tag name="KSO_WM_UNIT_TABLE_BEAUTIFY" val="smartTable{d86fb00c-87cc-434a-99ef-c6f3ddc43d62}"/>
  <p:tag name="TABLE_ENDDRAG_ORIGIN_RECT" val="498*488"/>
  <p:tag name="TABLE_ENDDRAG_RECT" val="28*83*498*592"/>
</p:tagLst>
</file>

<file path=ppt/tags/tag7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5.xml><?xml version="1.0" encoding="utf-8"?>
<p:tagLst xmlns:p="http://schemas.openxmlformats.org/presentationml/2006/main">
  <p:tag name="KSO_WM_UNIT_TABLE_BEAUTIFY" val="smartTable{fadee381-4677-4911-8734-97b9fce636e1}"/>
  <p:tag name="TABLE_ENDDRAG_ORIGIN_RECT" val="541*680"/>
  <p:tag name="TABLE_ENDDRAG_RECT" val="25*67*541*680"/>
</p:tagLst>
</file>

<file path=ppt/tags/tag7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7.xml><?xml version="1.0" encoding="utf-8"?>
<p:tagLst xmlns:p="http://schemas.openxmlformats.org/presentationml/2006/main">
  <p:tag name="KSO_WM_UNIT_TABLE_BEAUTIFY" val="smartTable{f8ee6a2f-19a9-48cc-8ecf-095a979f1263}"/>
  <p:tag name="TABLE_ENDDRAG_ORIGIN_RECT" val="569*686"/>
  <p:tag name="TABLE_ENDDRAG_RECT" val="25*66*569*686"/>
</p:tagLst>
</file>

<file path=ppt/tags/tag7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9.xml><?xml version="1.0" encoding="utf-8"?>
<p:tagLst xmlns:p="http://schemas.openxmlformats.org/presentationml/2006/main">
  <p:tag name="KSO_WM_UNIT_TABLE_BEAUTIFY" val="smartTable{d781944c-9b58-4ac2-a2f7-6bf38e939e36}"/>
  <p:tag name="TABLE_ENDDRAG_ORIGIN_RECT" val="593*443"/>
  <p:tag name="TABLE_ENDDRAG_RECT" val="1*0*593*44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c16e00f6-8f03-4668-b190-1704f0599160}"/>
  <p:tag name="TABLE_ENDDRAG_ORIGIN_RECT" val="583*355"/>
  <p:tag name="TABLE_ENDDRAG_RECT" val="1*531*583*355"/>
</p:tagLst>
</file>

<file path=ppt/tags/tag8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2.xml><?xml version="1.0" encoding="utf-8"?>
<p:tagLst xmlns:p="http://schemas.openxmlformats.org/presentationml/2006/main">
  <p:tag name="KSO_WM_UNIT_TABLE_BEAUTIFY" val="smartTable{73026f6a-8237-4881-9eb7-5528317af351}"/>
</p:tagLst>
</file>

<file path=ppt/tags/tag83.xml><?xml version="1.0" encoding="utf-8"?>
<p:tagLst xmlns:p="http://schemas.openxmlformats.org/presentationml/2006/main">
  <p:tag name="KSO_WM_UNIT_TABLE_BEAUTIFY" val="smartTable{a99a77dc-c55c-4f3e-9e58-7b1bf9856953}"/>
  <p:tag name="TABLE_ENDDRAG_ORIGIN_RECT" val="548*214"/>
  <p:tag name="TABLE_ENDDRAG_RECT" val="31*398*548*183"/>
</p:tagLst>
</file>

<file path=ppt/tags/tag84.xml><?xml version="1.0" encoding="utf-8"?>
<p:tagLst xmlns:p="http://schemas.openxmlformats.org/presentationml/2006/main">
  <p:tag name="KSO_WM_UNIT_TABLE_BEAUTIFY" val="smartTable{f09cb35d-94c1-4293-9fb7-e724de2b2260}"/>
</p:tagLst>
</file>

<file path=ppt/tags/tag8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9.xml><?xml version="1.0" encoding="utf-8"?>
<p:tagLst xmlns:p="http://schemas.openxmlformats.org/presentationml/2006/main">
  <p:tag name="KSO_DOCER_TEMPLATE_OPEN_ONCE_MARK" val="1"/>
  <p:tag name="COMMONDATA" val="eyJoZGlkIjoiOWVjODllMjhiMTRjN2QxMTgyYWUxZDg2MWNkYjcxODQifQ=="/>
  <p:tag name="KSO_WPP_MARK_KEY" val="ed8ccfc1-dc67-4981-a9be-dafb456610f6"/>
  <p:tag name="commondata" val="eyJoZGlkIjoiZDI0YmEzYmY2MWE2NzE1YmQ2NzU1OGVjNTkxNWRhN2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11360</Words>
  <Application>WPS 演示</Application>
  <PresentationFormat>自定义</PresentationFormat>
  <Paragraphs>619</Paragraphs>
  <Slides>13</Slides>
  <Notes>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vt:i4>
      </vt:variant>
    </vt:vector>
  </HeadingPairs>
  <TitlesOfParts>
    <vt:vector size="29" baseType="lpstr">
      <vt:lpstr>Arial</vt:lpstr>
      <vt:lpstr>宋体</vt:lpstr>
      <vt:lpstr>Wingdings</vt:lpstr>
      <vt:lpstr>Calibri</vt:lpstr>
      <vt:lpstr>Noto Sans S Chinese Bold</vt:lpstr>
      <vt:lpstr>Noto Sans S Chinese Regular</vt:lpstr>
      <vt:lpstr>微软雅黑</vt:lpstr>
      <vt:lpstr>Noto Sans S Chinese Medium</vt:lpstr>
      <vt:lpstr>Aharoni</vt:lpstr>
      <vt:lpstr>阿里汉仪智能黑体</vt:lpstr>
      <vt:lpstr>Helvetica</vt:lpstr>
      <vt:lpstr>Dotum</vt:lpstr>
      <vt:lpstr>Arial Unicode MS</vt:lpstr>
      <vt:lpstr>等线</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Sailsky-Natalie</dc:creator>
  <cp:lastModifiedBy>Natalie</cp:lastModifiedBy>
  <cp:revision>10</cp:revision>
  <dcterms:created xsi:type="dcterms:W3CDTF">2023-11-11T02:20:00Z</dcterms:created>
  <dcterms:modified xsi:type="dcterms:W3CDTF">2025-01-15T06:41:31Z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KSOSaveFontToCloudKey">
    <vt:lpwstr>200094624_embed</vt:lpwstr>
  </property>
  <property fmtid="{D5CDD505-2E9C-101B-9397-08002B2CF9AE}" pid="4" name="ICV">
    <vt:lpwstr>514B133F4D4F472DB54C9F50E536B3D5</vt:lpwstr>
  </property>
</Properties>
</file>